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handoutMasterIdLst>
    <p:handoutMasterId r:id="rId59"/>
  </p:handoutMasterIdLst>
  <p:sldIdLst>
    <p:sldId id="273" r:id="rId2"/>
    <p:sldId id="257" r:id="rId3"/>
    <p:sldId id="258" r:id="rId4"/>
    <p:sldId id="304" r:id="rId5"/>
    <p:sldId id="271" r:id="rId6"/>
    <p:sldId id="357" r:id="rId7"/>
    <p:sldId id="340" r:id="rId8"/>
    <p:sldId id="341" r:id="rId9"/>
    <p:sldId id="260" r:id="rId10"/>
    <p:sldId id="342" r:id="rId11"/>
    <p:sldId id="343" r:id="rId12"/>
    <p:sldId id="344" r:id="rId13"/>
    <p:sldId id="345" r:id="rId14"/>
    <p:sldId id="346" r:id="rId15"/>
    <p:sldId id="347" r:id="rId16"/>
    <p:sldId id="278" r:id="rId17"/>
    <p:sldId id="279" r:id="rId18"/>
    <p:sldId id="261" r:id="rId19"/>
    <p:sldId id="358" r:id="rId20"/>
    <p:sldId id="348" r:id="rId21"/>
    <p:sldId id="263" r:id="rId22"/>
    <p:sldId id="290" r:id="rId23"/>
    <p:sldId id="292" r:id="rId24"/>
    <p:sldId id="306" r:id="rId25"/>
    <p:sldId id="283" r:id="rId26"/>
    <p:sldId id="322" r:id="rId27"/>
    <p:sldId id="323" r:id="rId28"/>
    <p:sldId id="324" r:id="rId29"/>
    <p:sldId id="325" r:id="rId30"/>
    <p:sldId id="326" r:id="rId31"/>
    <p:sldId id="327" r:id="rId32"/>
    <p:sldId id="319" r:id="rId33"/>
    <p:sldId id="302" r:id="rId34"/>
    <p:sldId id="328" r:id="rId35"/>
    <p:sldId id="330" r:id="rId36"/>
    <p:sldId id="329" r:id="rId37"/>
    <p:sldId id="331" r:id="rId38"/>
    <p:sldId id="332" r:id="rId39"/>
    <p:sldId id="320" r:id="rId40"/>
    <p:sldId id="321" r:id="rId41"/>
    <p:sldId id="333" r:id="rId42"/>
    <p:sldId id="334" r:id="rId43"/>
    <p:sldId id="335" r:id="rId44"/>
    <p:sldId id="336" r:id="rId45"/>
    <p:sldId id="338" r:id="rId46"/>
    <p:sldId id="339" r:id="rId47"/>
    <p:sldId id="361" r:id="rId48"/>
    <p:sldId id="359" r:id="rId49"/>
    <p:sldId id="350" r:id="rId50"/>
    <p:sldId id="360" r:id="rId51"/>
    <p:sldId id="274" r:id="rId52"/>
    <p:sldId id="352" r:id="rId53"/>
    <p:sldId id="354" r:id="rId54"/>
    <p:sldId id="353" r:id="rId55"/>
    <p:sldId id="355" r:id="rId56"/>
    <p:sldId id="356" r:id="rId57"/>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8" autoAdjust="0"/>
    <p:restoredTop sz="93930" autoAdjust="0"/>
  </p:normalViewPr>
  <p:slideViewPr>
    <p:cSldViewPr>
      <p:cViewPr varScale="1">
        <p:scale>
          <a:sx n="82" d="100"/>
          <a:sy n="82" d="100"/>
        </p:scale>
        <p:origin x="-322"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AB7E574-4BFE-41C6-8117-A2B78DD4442A}" type="datetimeFigureOut">
              <a:rPr lang="en-US" smtClean="0"/>
              <a:pPr/>
              <a:t>7/30/2012</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F46C3425-7E1A-4060-8ADF-E67FD37F79D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fontAlgn="auto">
              <a:spcBef>
                <a:spcPts val="0"/>
              </a:spcBef>
              <a:spcAft>
                <a:spcPts val="0"/>
              </a:spcAft>
              <a:defRPr sz="1200" smtClean="0">
                <a:latin typeface="+mn-lt"/>
              </a:defRPr>
            </a:lvl1pPr>
          </a:lstStyle>
          <a:p>
            <a:pPr>
              <a:defRPr/>
            </a:pPr>
            <a:fld id="{58BFA55B-E6B8-4A52-8F7F-9113BA9A45DF}" type="datetimeFigureOut">
              <a:rPr lang="en-US"/>
              <a:pPr>
                <a:defRPr/>
              </a:pPr>
              <a:t>7/30/2012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pPr lvl="0"/>
            <a:endParaRPr lang="en-US" noProof="0" smtClean="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fontAlgn="auto">
              <a:spcBef>
                <a:spcPts val="0"/>
              </a:spcBef>
              <a:spcAft>
                <a:spcPts val="0"/>
              </a:spcAft>
              <a:defRPr sz="1200" smtClean="0">
                <a:latin typeface="+mn-lt"/>
              </a:defRPr>
            </a:lvl1pPr>
          </a:lstStyle>
          <a:p>
            <a:pPr>
              <a:defRPr/>
            </a:pPr>
            <a:fld id="{2A95D1F0-FEE0-4171-BBF6-AAD8D6D6DD9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Char char="•"/>
              <a:tabLst/>
              <a:defRPr/>
            </a:pPr>
            <a:r>
              <a:rPr lang="en-US" dirty="0" smtClean="0"/>
              <a:t>Brooke</a:t>
            </a:r>
          </a:p>
          <a:p>
            <a:pPr>
              <a:spcBef>
                <a:spcPct val="0"/>
              </a:spcBef>
              <a:buFont typeface="Arial" pitchFamily="34" charset="0"/>
              <a:buChar char="•"/>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1</a:t>
            </a:fld>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40050" y="763588"/>
            <a:ext cx="1525588" cy="1144587"/>
          </a:xfrm>
        </p:spPr>
      </p:sp>
      <p:sp>
        <p:nvSpPr>
          <p:cNvPr id="3" name="Notes Placeholder 2"/>
          <p:cNvSpPr>
            <a:spLocks noGrp="1"/>
          </p:cNvSpPr>
          <p:nvPr>
            <p:ph type="body" idx="1"/>
          </p:nvPr>
        </p:nvSpPr>
        <p:spPr>
          <a:xfrm>
            <a:off x="702946" y="2060212"/>
            <a:ext cx="5617208" cy="6551025"/>
          </a:xfrm>
        </p:spPr>
        <p:txBody>
          <a:bodyPr>
            <a:normAutofit/>
          </a:bodyPr>
          <a:lstStyle/>
          <a:p>
            <a:r>
              <a:rPr lang="en-US" sz="2000" dirty="0" smtClean="0"/>
              <a:t>James</a:t>
            </a:r>
            <a:endParaRPr lang="en-US" sz="2000"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1100" y="698500"/>
            <a:ext cx="2120900" cy="1590675"/>
          </a:xfrm>
        </p:spPr>
      </p:sp>
      <p:sp>
        <p:nvSpPr>
          <p:cNvPr id="3" name="Notes Placeholder 2"/>
          <p:cNvSpPr>
            <a:spLocks noGrp="1"/>
          </p:cNvSpPr>
          <p:nvPr>
            <p:ph type="body" idx="1"/>
          </p:nvPr>
        </p:nvSpPr>
        <p:spPr>
          <a:xfrm>
            <a:off x="229015" y="2441732"/>
            <a:ext cx="6565071" cy="6169505"/>
          </a:xfrm>
        </p:spPr>
        <p:txBody>
          <a:bodyPr>
            <a:normAutofit/>
          </a:bodyPr>
          <a:lstStyle/>
          <a:p>
            <a:r>
              <a:rPr lang="en-US" sz="2000" dirty="0" smtClean="0"/>
              <a:t>James</a:t>
            </a:r>
            <a:endParaRPr lang="en-US" sz="2000" dirty="0"/>
          </a:p>
        </p:txBody>
      </p:sp>
      <p:sp>
        <p:nvSpPr>
          <p:cNvPr id="4" name="Slide Number Placeholder 3"/>
          <p:cNvSpPr>
            <a:spLocks noGrp="1"/>
          </p:cNvSpPr>
          <p:nvPr>
            <p:ph type="sldNum" sz="quarter" idx="10"/>
          </p:nvPr>
        </p:nvSpPr>
        <p:spPr/>
        <p:txBody>
          <a:bodyPr/>
          <a:lstStyle/>
          <a:p>
            <a:pPr>
              <a:defRPr/>
            </a:pPr>
            <a:fld id="{69FEF7E7-D8FE-4245-858D-20DD728335A5}"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buFont typeface="Arial" pitchFamily="34" charset="0"/>
              <a:buChar char="•"/>
            </a:pPr>
            <a:r>
              <a:rPr lang="en-US" sz="2000" dirty="0" smtClean="0"/>
              <a:t>Brooke</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p:spPr>
      </p:sp>
      <p:sp>
        <p:nvSpPr>
          <p:cNvPr id="6147"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Brooke</a:t>
            </a:r>
          </a:p>
          <a:p>
            <a:pPr>
              <a:spcBef>
                <a:spcPct val="0"/>
              </a:spcBef>
            </a:pPr>
            <a:endParaRPr lang="en-US" dirty="0" smtClean="0"/>
          </a:p>
        </p:txBody>
      </p:sp>
      <p:sp>
        <p:nvSpPr>
          <p:cNvPr id="61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26D3B7C-FCA6-4E6D-8A00-283C7B931CEF}" type="slidenum">
              <a:rPr lang="en-US">
                <a:latin typeface="Arial" charset="0"/>
              </a:rPr>
              <a:pPr fontAlgn="base">
                <a:spcBef>
                  <a:spcPct val="0"/>
                </a:spcBef>
                <a:spcAft>
                  <a:spcPct val="0"/>
                </a:spcAft>
              </a:pPr>
              <a:t>2</a:t>
            </a:fld>
            <a:endParaRPr 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698500"/>
            <a:ext cx="2530475" cy="1898650"/>
          </a:xfrm>
        </p:spPr>
      </p:sp>
      <p:sp>
        <p:nvSpPr>
          <p:cNvPr id="3" name="Notes Placeholder 2"/>
          <p:cNvSpPr>
            <a:spLocks noGrp="1"/>
          </p:cNvSpPr>
          <p:nvPr>
            <p:ph type="body" idx="1"/>
          </p:nvPr>
        </p:nvSpPr>
        <p:spPr>
          <a:xfrm>
            <a:off x="702310" y="2825751"/>
            <a:ext cx="5618480" cy="5785168"/>
          </a:xfrm>
        </p:spPr>
        <p:txBody>
          <a:bodyPr>
            <a:normAutofit/>
          </a:bodyPr>
          <a:lstStyle/>
          <a:p>
            <a:pPr>
              <a:buFont typeface="Arial" pitchFamily="34" charset="0"/>
              <a:buChar char="•"/>
            </a:pPr>
            <a:r>
              <a:rPr lang="en-US" sz="1600" dirty="0" smtClean="0"/>
              <a:t>Brooke</a:t>
            </a:r>
            <a:endParaRPr lang="en-US" sz="1600" baseline="0" dirty="0" smtClean="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James</a:t>
            </a:r>
          </a:p>
          <a:p>
            <a:pPr>
              <a:buFont typeface="Arial" pitchFamily="34" charset="0"/>
              <a:buChar char="•"/>
            </a:pPr>
            <a:endParaRPr lang="en-US" sz="1200" kern="1200" baseline="0" dirty="0" smtClean="0">
              <a:solidFill>
                <a:schemeClr val="tx1"/>
              </a:solidFill>
              <a:latin typeface="+mn-lt"/>
              <a:ea typeface="+mn-ea"/>
              <a:cs typeface="+mn-cs"/>
            </a:endParaRPr>
          </a:p>
          <a:p>
            <a:pPr>
              <a:buFont typeface="Arial" pitchFamily="34" charset="0"/>
              <a:buChar char="•"/>
            </a:pPr>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James</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James</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James</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James</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James</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Brooke</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1600" smtClean="0"/>
              <a:t>Brooke</a:t>
            </a:r>
            <a:endParaRPr lang="en-US" sz="1600" baseline="0" dirty="0" smtClean="0"/>
          </a:p>
          <a:p>
            <a:pPr lvl="0" algn="l">
              <a:buFont typeface="Arial" pitchFamily="34" charset="0"/>
              <a:buNone/>
            </a:pPr>
            <a:endParaRPr lang="en-US" sz="1600" dirty="0" smtClean="0"/>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buFont typeface="Arial" pitchFamily="34" charset="0"/>
              <a:buChar char="•"/>
            </a:pPr>
            <a:r>
              <a:rPr lang="en-US" sz="1600" dirty="0" smtClean="0"/>
              <a:t>Brooke</a:t>
            </a:r>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1600"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dirty="0" smtClean="0"/>
              <a:t>Brooke</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Brooke</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1600" dirty="0" smtClean="0"/>
              <a:t>James</a:t>
            </a:r>
            <a:endParaRPr lang="en-US" sz="16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56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James</a:t>
            </a:r>
          </a:p>
          <a:p>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000" dirty="0" smtClean="0"/>
              <a:t>James</a:t>
            </a:r>
            <a:endParaRPr lang="en-US" sz="2000"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James</a:t>
            </a:r>
            <a:endParaRPr lang="en-US" dirty="0"/>
          </a:p>
        </p:txBody>
      </p:sp>
      <p:sp>
        <p:nvSpPr>
          <p:cNvPr id="4" name="Slide Number Placeholder 3"/>
          <p:cNvSpPr>
            <a:spLocks noGrp="1"/>
          </p:cNvSpPr>
          <p:nvPr>
            <p:ph type="sldNum" sz="quarter" idx="10"/>
          </p:nvPr>
        </p:nvSpPr>
        <p:spPr/>
        <p:txBody>
          <a:bodyPr/>
          <a:lstStyle/>
          <a:p>
            <a:pPr>
              <a:defRPr/>
            </a:pPr>
            <a:fld id="{2A95D1F0-FEE0-4171-BBF6-AAD8D6D6DD9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455722-A9B4-4540-80DC-D13700BA2660}" type="datetimeFigureOut">
              <a:rPr lang="en-US"/>
              <a:pPr>
                <a:defRPr/>
              </a:pPr>
              <a:t>7/30/2012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7D3F07CB-545B-4FAC-B891-1A08A2F46C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3816B7-0D84-4394-A043-0DCB5CE3AA5C}" type="datetimeFigureOut">
              <a:rPr lang="en-US"/>
              <a:pPr>
                <a:defRPr/>
              </a:pPr>
              <a:t>7/30/2012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CD807065-8CE4-4038-BC35-61F26DB01A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012BF-B209-4445-A89E-7FB2872DF2C2}" type="datetimeFigureOut">
              <a:rPr lang="en-US"/>
              <a:pPr>
                <a:defRPr/>
              </a:pPr>
              <a:t>7/30/2012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06CBF901-778F-42D2-96F1-EE232143EF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DEA37E-02F4-436F-B890-43226EA9BC48}" type="datetimeFigureOut">
              <a:rPr lang="en-US"/>
              <a:pPr>
                <a:defRPr/>
              </a:pPr>
              <a:t>7/30/2012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6D1DF973-4913-44A9-9C34-A61CF21E5B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B13896-3AA0-4CBF-85BE-631E084B481C}" type="datetimeFigureOut">
              <a:rPr lang="en-US"/>
              <a:pPr>
                <a:defRPr/>
              </a:pPr>
              <a:t>7/30/2012</a:t>
            </a:fld>
            <a:endParaRPr lang="en-US"/>
          </a:p>
        </p:txBody>
      </p:sp>
      <p:sp>
        <p:nvSpPr>
          <p:cNvPr id="5" name="Slide Number Placeholder 5"/>
          <p:cNvSpPr>
            <a:spLocks noGrp="1"/>
          </p:cNvSpPr>
          <p:nvPr>
            <p:ph type="sldNum" sz="quarter" idx="11"/>
          </p:nvPr>
        </p:nvSpPr>
        <p:spPr/>
        <p:txBody>
          <a:bodyPr/>
          <a:lstStyle>
            <a:lvl1pPr>
              <a:defRPr/>
            </a:lvl1pPr>
          </a:lstStyle>
          <a:p>
            <a:pPr>
              <a:defRPr/>
            </a:pPr>
            <a:fld id="{BFD4266F-16A2-4AC8-BB72-898D524891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C89684E-17FA-4239-9274-27CFEAB3FE03}" type="datetimeFigureOut">
              <a:rPr lang="en-US"/>
              <a:pPr>
                <a:defRPr/>
              </a:pPr>
              <a:t>7/30/2012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C3D409FD-1D34-4EA1-B4AC-9E903D4A81B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C10DB1-01DA-48AB-9F99-ED40CAF55822}" type="datetimeFigureOut">
              <a:rPr lang="en-US"/>
              <a:pPr>
                <a:defRPr/>
              </a:pPr>
              <a:t>7/30/2012</a:t>
            </a:fld>
            <a:endParaRPr lang="en-US"/>
          </a:p>
        </p:txBody>
      </p:sp>
      <p:sp>
        <p:nvSpPr>
          <p:cNvPr id="8" name="Slide Number Placeholder 5"/>
          <p:cNvSpPr>
            <a:spLocks noGrp="1"/>
          </p:cNvSpPr>
          <p:nvPr>
            <p:ph type="sldNum" sz="quarter" idx="11"/>
          </p:nvPr>
        </p:nvSpPr>
        <p:spPr/>
        <p:txBody>
          <a:bodyPr/>
          <a:lstStyle>
            <a:lvl1pPr>
              <a:defRPr/>
            </a:lvl1pPr>
          </a:lstStyle>
          <a:p>
            <a:pPr>
              <a:defRPr/>
            </a:pPr>
            <a:fld id="{541A8B44-C7F6-48F5-9D01-AE3DE2A37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B18A3CD-D1C9-4338-ABAD-0400F9611BF0}" type="datetimeFigureOut">
              <a:rPr lang="en-US"/>
              <a:pPr>
                <a:defRPr/>
              </a:pPr>
              <a:t>7/30/2012</a:t>
            </a:fld>
            <a:endParaRPr lang="en-US"/>
          </a:p>
        </p:txBody>
      </p:sp>
      <p:sp>
        <p:nvSpPr>
          <p:cNvPr id="4" name="Slide Number Placeholder 5"/>
          <p:cNvSpPr>
            <a:spLocks noGrp="1"/>
          </p:cNvSpPr>
          <p:nvPr>
            <p:ph type="sldNum" sz="quarter" idx="11"/>
          </p:nvPr>
        </p:nvSpPr>
        <p:spPr/>
        <p:txBody>
          <a:bodyPr/>
          <a:lstStyle>
            <a:lvl1pPr>
              <a:defRPr/>
            </a:lvl1pPr>
          </a:lstStyle>
          <a:p>
            <a:pPr>
              <a:defRPr/>
            </a:pPr>
            <a:fld id="{F3BA01B3-E892-48D1-AF7E-F96D70C8AE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BEC5DE-46E0-4CDD-A166-C18890698598}" type="datetimeFigureOut">
              <a:rPr lang="en-US"/>
              <a:pPr>
                <a:defRPr/>
              </a:pPr>
              <a:t>7/30/2012</a:t>
            </a:fld>
            <a:endParaRPr lang="en-US"/>
          </a:p>
        </p:txBody>
      </p:sp>
      <p:sp>
        <p:nvSpPr>
          <p:cNvPr id="3" name="Slide Number Placeholder 5"/>
          <p:cNvSpPr>
            <a:spLocks noGrp="1"/>
          </p:cNvSpPr>
          <p:nvPr>
            <p:ph type="sldNum" sz="quarter" idx="11"/>
          </p:nvPr>
        </p:nvSpPr>
        <p:spPr/>
        <p:txBody>
          <a:bodyPr/>
          <a:lstStyle>
            <a:lvl1pPr>
              <a:defRPr/>
            </a:lvl1pPr>
          </a:lstStyle>
          <a:p>
            <a:pPr>
              <a:defRPr/>
            </a:pPr>
            <a:fld id="{5BB03018-FBDC-4249-B70B-B943AF8D95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EC98BA-D25F-4645-A181-4814D9AEB050}" type="datetimeFigureOut">
              <a:rPr lang="en-US"/>
              <a:pPr>
                <a:defRPr/>
              </a:pPr>
              <a:t>7/30/2012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3F866AFF-E9D9-443A-923A-85F26677260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C8E991-BE1E-4D08-BF69-14E62227E662}" type="datetimeFigureOut">
              <a:rPr lang="en-US"/>
              <a:pPr>
                <a:defRPr/>
              </a:pPr>
              <a:t>7/30/2012</a:t>
            </a:fld>
            <a:endParaRPr lang="en-US"/>
          </a:p>
        </p:txBody>
      </p:sp>
      <p:sp>
        <p:nvSpPr>
          <p:cNvPr id="6" name="Slide Number Placeholder 5"/>
          <p:cNvSpPr>
            <a:spLocks noGrp="1"/>
          </p:cNvSpPr>
          <p:nvPr>
            <p:ph type="sldNum" sz="quarter" idx="11"/>
          </p:nvPr>
        </p:nvSpPr>
        <p:spPr/>
        <p:txBody>
          <a:bodyPr/>
          <a:lstStyle>
            <a:lvl1pPr>
              <a:defRPr/>
            </a:lvl1pPr>
          </a:lstStyle>
          <a:p>
            <a:pPr>
              <a:defRPr/>
            </a:pPr>
            <a:fld id="{D2010406-228F-4845-A5BA-BC6CB64278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aDOE_PPT_bg_charcoal.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56350"/>
            <a:ext cx="10668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C9C4ACAD-39EC-4D44-8A87-53D2DB3E8137}" type="datetimeFigureOut">
              <a:rPr lang="en-US"/>
              <a:pPr>
                <a:defRPr/>
              </a:pPr>
              <a:t>7/30/2012</a:t>
            </a:fld>
            <a:endParaRPr lang="en-US"/>
          </a:p>
        </p:txBody>
      </p:sp>
      <p:sp>
        <p:nvSpPr>
          <p:cNvPr id="6" name="Slide Number Placeholder 5"/>
          <p:cNvSpPr>
            <a:spLocks noGrp="1"/>
          </p:cNvSpPr>
          <p:nvPr>
            <p:ph type="sldNum" sz="quarter" idx="4"/>
          </p:nvPr>
        </p:nvSpPr>
        <p:spPr>
          <a:xfrm>
            <a:off x="8077200" y="6356350"/>
            <a:ext cx="609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mn-lt"/>
              </a:defRPr>
            </a:lvl1pPr>
          </a:lstStyle>
          <a:p>
            <a:pPr>
              <a:defRPr/>
            </a:pPr>
            <a:fld id="{177AB964-1A21-4543-97AC-CDD79CDC9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b="1" kern="1200">
          <a:solidFill>
            <a:schemeClr val="tx1"/>
          </a:solidFill>
          <a:latin typeface="+mj-lt"/>
          <a:ea typeface="+mj-ea"/>
          <a:cs typeface="+mj-cs"/>
        </a:defRPr>
      </a:lvl1pPr>
      <a:lvl2pPr algn="ctr" rtl="0" fontAlgn="base">
        <a:spcBef>
          <a:spcPct val="0"/>
        </a:spcBef>
        <a:spcAft>
          <a:spcPct val="0"/>
        </a:spcAft>
        <a:defRPr sz="4400" b="1">
          <a:solidFill>
            <a:schemeClr val="tx1"/>
          </a:solidFill>
          <a:latin typeface="Calibri" pitchFamily="34" charset="0"/>
        </a:defRPr>
      </a:lvl2pPr>
      <a:lvl3pPr algn="ctr" rtl="0" fontAlgn="base">
        <a:spcBef>
          <a:spcPct val="0"/>
        </a:spcBef>
        <a:spcAft>
          <a:spcPct val="0"/>
        </a:spcAft>
        <a:defRPr sz="4400" b="1">
          <a:solidFill>
            <a:schemeClr val="tx1"/>
          </a:solidFill>
          <a:latin typeface="Calibri" pitchFamily="34" charset="0"/>
        </a:defRPr>
      </a:lvl3pPr>
      <a:lvl4pPr algn="ctr" rtl="0" fontAlgn="base">
        <a:spcBef>
          <a:spcPct val="0"/>
        </a:spcBef>
        <a:spcAft>
          <a:spcPct val="0"/>
        </a:spcAft>
        <a:defRPr sz="4400" b="1">
          <a:solidFill>
            <a:schemeClr val="tx1"/>
          </a:solidFill>
          <a:latin typeface="Calibri" pitchFamily="34" charset="0"/>
        </a:defRPr>
      </a:lvl4pPr>
      <a:lvl5pPr algn="ctr" rtl="0" fontAlgn="base">
        <a:spcBef>
          <a:spcPct val="0"/>
        </a:spcBef>
        <a:spcAft>
          <a:spcPct val="0"/>
        </a:spcAft>
        <a:defRPr sz="4400" b="1">
          <a:solidFill>
            <a:schemeClr val="tx1"/>
          </a:solidFill>
          <a:latin typeface="Calibri" pitchFamily="34" charset="0"/>
        </a:defRPr>
      </a:lvl5pPr>
      <a:lvl6pPr marL="457200" algn="ctr" rtl="0" eaLnBrk="1" fontAlgn="base" hangingPunct="1">
        <a:spcBef>
          <a:spcPct val="0"/>
        </a:spcBef>
        <a:spcAft>
          <a:spcPct val="0"/>
        </a:spcAft>
        <a:defRPr sz="4400" b="1">
          <a:solidFill>
            <a:schemeClr val="tx1"/>
          </a:solidFill>
          <a:latin typeface="Calibri" pitchFamily="34" charset="0"/>
        </a:defRPr>
      </a:lvl6pPr>
      <a:lvl7pPr marL="914400" algn="ctr" rtl="0" eaLnBrk="1" fontAlgn="base" hangingPunct="1">
        <a:spcBef>
          <a:spcPct val="0"/>
        </a:spcBef>
        <a:spcAft>
          <a:spcPct val="0"/>
        </a:spcAft>
        <a:defRPr sz="4400" b="1">
          <a:solidFill>
            <a:schemeClr val="tx1"/>
          </a:solidFill>
          <a:latin typeface="Calibri" pitchFamily="34" charset="0"/>
        </a:defRPr>
      </a:lvl7pPr>
      <a:lvl8pPr marL="1371600" algn="ctr" rtl="0" eaLnBrk="1" fontAlgn="base" hangingPunct="1">
        <a:spcBef>
          <a:spcPct val="0"/>
        </a:spcBef>
        <a:spcAft>
          <a:spcPct val="0"/>
        </a:spcAft>
        <a:defRPr sz="4400" b="1">
          <a:solidFill>
            <a:schemeClr val="tx1"/>
          </a:solidFill>
          <a:latin typeface="Calibri" pitchFamily="34" charset="0"/>
        </a:defRPr>
      </a:lvl8pPr>
      <a:lvl9pPr marL="1828800" algn="ctr" rtl="0" eaLnBrk="1" fontAlgn="base" hangingPunct="1">
        <a:spcBef>
          <a:spcPct val="0"/>
        </a:spcBef>
        <a:spcAft>
          <a:spcPct val="0"/>
        </a:spcAft>
        <a:defRPr sz="4400" b="1">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watch?v=SBTAFvqMlfk"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www.youtube.com/watch?v=swfonWP-0oU"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mailto:jpratt@doe.k12.ga.u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bkline@doe.k12.ga.us"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ccgpsmathematics6-8.wikispaces.com/" TargetMode="External"/><Relationship Id="rId7" Type="http://schemas.openxmlformats.org/officeDocument/2006/relationships/hyperlink" Target="http://www.teachingchannel.org/"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hyperlink" Target="http://www.edutopia.org/math-social-activity-sel" TargetMode="External"/><Relationship Id="rId5" Type="http://schemas.openxmlformats.org/officeDocument/2006/relationships/hyperlink" Target="http://www.edutopia.org/math-social-activity-cooperative-learning-video" TargetMode="External"/><Relationship Id="rId4" Type="http://schemas.openxmlformats.org/officeDocument/2006/relationships/hyperlink" Target="http://www.insidemathematics.org/index.php/video-tours-of-inside-mathematics/classroom-teachers/157-teachers-reflect-mathematics-teaching-practice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mailto:bkline@doe.k12.ga.us" TargetMode="External"/><Relationship Id="rId4" Type="http://schemas.openxmlformats.org/officeDocument/2006/relationships/hyperlink" Target="mailto:jpratt@doe.k12.ga.us"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7.xml.rels><?xml version="1.0" encoding="UTF-8" standalone="yes"?>
<Relationships xmlns="http://schemas.openxmlformats.org/package/2006/relationships"><Relationship Id="rId3" Type="http://schemas.openxmlformats.org/officeDocument/2006/relationships/hyperlink" Target="http://map.mathshell.org/materials/tests.php" TargetMode="External"/><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http://www.gadoe.org/Curriculum-Instruction-and-Assessment/Assessment/Pages/OAS.aspx" TargetMode="External"/><Relationship Id="rId4" Type="http://schemas.openxmlformats.org/officeDocument/2006/relationships/hyperlink" Target="http://illustrativemathematics.org/"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3.xml.rels><?xml version="1.0" encoding="UTF-8" standalone="yes"?>
<Relationships xmlns="http://schemas.openxmlformats.org/package/2006/relationships"><Relationship Id="rId8" Type="http://schemas.openxmlformats.org/officeDocument/2006/relationships/hyperlink" Target="http://www.ode.state.oh.us/GD/Templates/Pages/ODE/ODEPrimary.aspx?page=2&amp;TopicRelationID=1704" TargetMode="External"/><Relationship Id="rId3" Type="http://schemas.openxmlformats.org/officeDocument/2006/relationships/hyperlink" Target="https://www.georgiastandards.org/Common-Core/Pages/Math.aspx" TargetMode="External"/><Relationship Id="rId7" Type="http://schemas.openxmlformats.org/officeDocument/2006/relationships/hyperlink" Target="http://www.azed.gov/standards-practices/mathematics-standards/" TargetMode="External"/><Relationship Id="rId12" Type="http://schemas.openxmlformats.org/officeDocument/2006/relationships/image" Target="../media/image2.jpe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hyperlink" Target="http://www.ccsstoolbox.com/" TargetMode="External"/><Relationship Id="rId11" Type="http://schemas.openxmlformats.org/officeDocument/2006/relationships/hyperlink" Target="http://serpmedia.org/daro-talks/index.html" TargetMode="External"/><Relationship Id="rId5" Type="http://schemas.openxmlformats.org/officeDocument/2006/relationships/hyperlink" Target="http://www.illustrativemathematics.org/" TargetMode="External"/><Relationship Id="rId10" Type="http://schemas.openxmlformats.org/officeDocument/2006/relationships/hyperlink" Target="http://commoncoretools.me/" TargetMode="External"/><Relationship Id="rId4" Type="http://schemas.openxmlformats.org/officeDocument/2006/relationships/hyperlink" Target="http://secc.sedl.org/common_core_videos/" TargetMode="External"/><Relationship Id="rId9" Type="http://schemas.openxmlformats.org/officeDocument/2006/relationships/hyperlink" Target="http://www.corestandards.org/" TargetMode="External"/></Relationships>
</file>

<file path=ppt/slides/_rels/slide54.xml.rels><?xml version="1.0" encoding="UTF-8" standalone="yes"?>
<Relationships xmlns="http://schemas.openxmlformats.org/package/2006/relationships"><Relationship Id="rId8" Type="http://schemas.openxmlformats.org/officeDocument/2006/relationships/hyperlink" Target="http://www.parcconline.org/parcc-states" TargetMode="External"/><Relationship Id="rId3" Type="http://schemas.openxmlformats.org/officeDocument/2006/relationships/hyperlink" Target="http://www.insidemathematics.org/" TargetMode="External"/><Relationship Id="rId7" Type="http://schemas.openxmlformats.org/officeDocument/2006/relationships/hyperlink" Target="http://www.map.mathshell.org.uk/materials/index.php" TargetMode="External"/><Relationship Id="rId2" Type="http://schemas.openxmlformats.org/officeDocument/2006/relationships/notesSlide" Target="../notesSlides/notesSlide54.xml"/><Relationship Id="rId1" Type="http://schemas.openxmlformats.org/officeDocument/2006/relationships/slideLayout" Target="../slideLayouts/slideLayout1.xml"/><Relationship Id="rId6" Type="http://schemas.openxmlformats.org/officeDocument/2006/relationships/hyperlink" Target="http://www.teachingchannel.org/" TargetMode="External"/><Relationship Id="rId5" Type="http://schemas.openxmlformats.org/officeDocument/2006/relationships/hyperlink" Target="http://www.edutopia.org/" TargetMode="External"/><Relationship Id="rId10" Type="http://schemas.openxmlformats.org/officeDocument/2006/relationships/image" Target="../media/image2.jpeg"/><Relationship Id="rId4" Type="http://schemas.openxmlformats.org/officeDocument/2006/relationships/hyperlink" Target="http://www.learner.org/index.html" TargetMode="External"/><Relationship Id="rId9" Type="http://schemas.openxmlformats.org/officeDocument/2006/relationships/hyperlink" Target="http://www.youtube.com/watch?v=Vvk4-evBS-8&amp;feature=plcp"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hyperlink" Target="http://blog.recursiveprocess.com/tag/wcydwt/" TargetMode="External"/><Relationship Id="rId5" Type="http://schemas.openxmlformats.org/officeDocument/2006/relationships/hyperlink" Target="http://mrpiccmath.weebly.com/3-acts.html" TargetMode="External"/><Relationship Id="rId4" Type="http://schemas.openxmlformats.org/officeDocument/2006/relationships/hyperlink" Target="http://blog.mrmeyer.com/"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7" Type="http://schemas.openxmlformats.org/officeDocument/2006/relationships/image" Target="../media/image2.jpeg"/><Relationship Id="rId2" Type="http://schemas.openxmlformats.org/officeDocument/2006/relationships/notesSlide" Target="../notesSlides/notesSlide56.xml"/><Relationship Id="rId1" Type="http://schemas.openxmlformats.org/officeDocument/2006/relationships/slideLayout" Target="../slideLayouts/slideLayout4.xml"/><Relationship Id="rId6" Type="http://schemas.openxmlformats.org/officeDocument/2006/relationships/hyperlink" Target="mailto:jpratt@doe.k12.ga.us" TargetMode="External"/><Relationship Id="rId5" Type="http://schemas.openxmlformats.org/officeDocument/2006/relationships/hyperlink" Target="mailto:bkline@doe.k12.ga.us" TargetMode="External"/><Relationship Id="rId4" Type="http://schemas.openxmlformats.org/officeDocument/2006/relationships/hyperlink" Target="https://www.georgiastandards.org/Common-Core/Pages/Math.aspx"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ccgpsmathematics9-10.wikispaces.com/"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2766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4000" dirty="0" smtClean="0"/>
              <a:t> </a:t>
            </a:r>
            <a:r>
              <a:rPr lang="en-US" sz="3200" dirty="0" smtClean="0"/>
              <a:t>Coordinate Algebra &amp; Accelerated Coordinate Algebra/Analytic Geometry A </a:t>
            </a:r>
            <a:br>
              <a:rPr lang="en-US" sz="3200" dirty="0" smtClean="0"/>
            </a:br>
            <a:r>
              <a:rPr lang="en-US" sz="3200" dirty="0" smtClean="0"/>
              <a:t>Unit 2: Reasoning with Equations and Inequalities</a:t>
            </a:r>
            <a:r>
              <a:rPr lang="en-US" sz="4000" dirty="0" smtClean="0"/>
              <a:t/>
            </a:r>
            <a:br>
              <a:rPr lang="en-US" sz="4000" dirty="0" smtClean="0"/>
            </a:br>
            <a:r>
              <a:rPr lang="en-US" sz="2400" dirty="0" smtClean="0"/>
              <a:t>August 2, 2012</a:t>
            </a:r>
          </a:p>
        </p:txBody>
      </p:sp>
      <p:sp>
        <p:nvSpPr>
          <p:cNvPr id="3" name="Subtitle 2"/>
          <p:cNvSpPr>
            <a:spLocks noGrp="1"/>
          </p:cNvSpPr>
          <p:nvPr>
            <p:ph type="subTitle" idx="1"/>
          </p:nvPr>
        </p:nvSpPr>
        <p:spPr>
          <a:xfrm>
            <a:off x="533400" y="3429000"/>
            <a:ext cx="8229600" cy="2895600"/>
          </a:xfrm>
        </p:spPr>
        <p:txBody>
          <a:bodyPr rtlCol="0">
            <a:noAutofit/>
          </a:bodyPr>
          <a:lstStyle/>
          <a:p>
            <a:pPr fontAlgn="auto">
              <a:spcAft>
                <a:spcPts val="0"/>
              </a:spcAft>
              <a:defRPr/>
            </a:pPr>
            <a:r>
              <a:rPr lang="en-US" sz="2800" b="1" dirty="0" smtClean="0">
                <a:solidFill>
                  <a:schemeClr val="tx1"/>
                </a:solidFill>
                <a:cs typeface="Times New Roman" pitchFamily="18" charset="0"/>
              </a:rPr>
              <a:t>Session will be begin at 8:00 am</a:t>
            </a:r>
          </a:p>
          <a:p>
            <a:pPr fontAlgn="auto">
              <a:spcAft>
                <a:spcPts val="0"/>
              </a:spcAft>
              <a:defRPr/>
            </a:pPr>
            <a:r>
              <a:rPr lang="en-US" sz="2000" b="1" dirty="0" smtClean="0">
                <a:solidFill>
                  <a:schemeClr val="tx1"/>
                </a:solidFill>
                <a:cs typeface="Times New Roman" pitchFamily="18" charset="0"/>
              </a:rPr>
              <a:t>While you are waiting, please do the following:</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Configure your microphone and speakers by going to:</a:t>
            </a:r>
            <a:br>
              <a:rPr lang="en-US" sz="2000" b="1" dirty="0" smtClean="0">
                <a:solidFill>
                  <a:schemeClr val="tx1"/>
                </a:solidFill>
                <a:cs typeface="Times New Roman" pitchFamily="18" charset="0"/>
              </a:rPr>
            </a:br>
            <a:r>
              <a:rPr lang="en-US" sz="2000" b="1" dirty="0" smtClean="0">
                <a:solidFill>
                  <a:schemeClr val="tx1"/>
                </a:solidFill>
                <a:cs typeface="Times New Roman" pitchFamily="18" charset="0"/>
              </a:rPr>
              <a:t>Tools – Audio – Audio setup wizard</a:t>
            </a:r>
          </a:p>
          <a:p>
            <a:pPr fontAlgn="auto">
              <a:spcAft>
                <a:spcPts val="0"/>
              </a:spcAft>
              <a:defRPr/>
            </a:pPr>
            <a:r>
              <a:rPr lang="en-US" sz="2000" b="1" dirty="0" smtClean="0">
                <a:solidFill>
                  <a:schemeClr val="tx1"/>
                </a:solidFill>
              </a:rPr>
              <a:t>Document downloads:</a:t>
            </a:r>
            <a:br>
              <a:rPr lang="en-US" sz="2000" b="1" dirty="0" smtClean="0">
                <a:solidFill>
                  <a:schemeClr val="tx1"/>
                </a:solidFill>
              </a:rPr>
            </a:br>
            <a:r>
              <a:rPr lang="en-US" sz="2000" b="1" dirty="0" smtClean="0">
                <a:solidFill>
                  <a:schemeClr val="tx1"/>
                </a:solidFill>
              </a:rPr>
              <a:t>When you are prompted to download a document, please choose or create the folder to which the document should be saved, so that you may retrieve it later</a:t>
            </a:r>
            <a:r>
              <a:rPr lang="en-US" sz="2000" dirty="0" smtClean="0">
                <a:solidFill>
                  <a:schemeClr val="tx1"/>
                </a:solidFill>
              </a:rPr>
              <a:t>.</a:t>
            </a:r>
            <a:r>
              <a:rPr lang="en-US" sz="2000" dirty="0" smtClean="0">
                <a:solidFill>
                  <a:schemeClr val="tx1"/>
                </a:solidFill>
                <a:latin typeface="Times New Roman" pitchFamily="18" charset="0"/>
                <a:cs typeface="Times New Roman" pitchFamily="18" charset="0"/>
              </a:rPr>
              <a:t/>
            </a:r>
            <a:br>
              <a:rPr lang="en-US" sz="2000" dirty="0" smtClean="0">
                <a:solidFill>
                  <a:schemeClr val="tx1"/>
                </a:solidFill>
                <a:latin typeface="Times New Roman" pitchFamily="18" charset="0"/>
                <a:cs typeface="Times New Roman" pitchFamily="18" charset="0"/>
              </a:rPr>
            </a:br>
            <a:endParaRPr lang="en-US" sz="20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158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2"/>
          <p:cNvPicPr>
            <a:picLocks noChangeAspect="1" noChangeArrowheads="1"/>
          </p:cNvPicPr>
          <p:nvPr/>
        </p:nvPicPr>
        <p:blipFill>
          <a:blip r:embed="rId3" cstate="print"/>
          <a:srcRect l="24173" t="29175" r="26018" b="5661"/>
          <a:stretch>
            <a:fillRect/>
          </a:stretch>
        </p:blipFill>
        <p:spPr bwMode="auto">
          <a:xfrm>
            <a:off x="114300" y="533400"/>
            <a:ext cx="8877300" cy="5334000"/>
          </a:xfrm>
          <a:prstGeom prst="rect">
            <a:avLst/>
          </a:prstGeom>
          <a:noFill/>
          <a:ln w="9525">
            <a:noFill/>
            <a:miter lim="800000"/>
            <a:headEnd/>
            <a:tailEnd/>
          </a:ln>
        </p:spPr>
      </p:pic>
      <p:pic>
        <p:nvPicPr>
          <p:cNvPr id="5"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E27AA339-B16A-4F40-ACBF-242240B78ED3}" type="slidenum">
              <a:rPr lang="en-US" smtClean="0"/>
              <a:pPr>
                <a:defRPr/>
              </a:pPr>
              <a:t>11</a:t>
            </a:fld>
            <a:endParaRPr lang="en-US" dirty="0"/>
          </a:p>
        </p:txBody>
      </p:sp>
      <p:pic>
        <p:nvPicPr>
          <p:cNvPr id="1331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l="12665" t="5728" r="34627" b="6311"/>
          <a:stretch>
            <a:fillRect/>
          </a:stretch>
        </p:blipFill>
        <p:spPr bwMode="auto">
          <a:xfrm>
            <a:off x="228600" y="304800"/>
            <a:ext cx="8763000" cy="5578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5-Point Star 3"/>
          <p:cNvSpPr/>
          <p:nvPr/>
        </p:nvSpPr>
        <p:spPr>
          <a:xfrm>
            <a:off x="8020050" y="2476500"/>
            <a:ext cx="4572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5-Point Star 5"/>
          <p:cNvSpPr/>
          <p:nvPr/>
        </p:nvSpPr>
        <p:spPr>
          <a:xfrm>
            <a:off x="8020050" y="3505200"/>
            <a:ext cx="4572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7"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7724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Arial Narrow" pitchFamily="34" charset="0"/>
              </a:rPr>
              <a:t>Strategies to Improve Students’ Mathematical Problem Solving Skills</a:t>
            </a:r>
            <a:endParaRPr lang="en-US" sz="3600" dirty="0">
              <a:latin typeface="Arial Narrow" pitchFamily="34" charset="0"/>
            </a:endParaRPr>
          </a:p>
        </p:txBody>
      </p:sp>
      <p:sp>
        <p:nvSpPr>
          <p:cNvPr id="21" name="Content Placeholder 20"/>
          <p:cNvSpPr>
            <a:spLocks noGrp="1"/>
          </p:cNvSpPr>
          <p:nvPr>
            <p:ph idx="1"/>
          </p:nvPr>
        </p:nvSpPr>
        <p:spPr>
          <a:xfrm>
            <a:off x="457200" y="1752599"/>
            <a:ext cx="8229600" cy="4267201"/>
          </a:xfrm>
        </p:spPr>
        <p:txBody>
          <a:bodyPr/>
          <a:lstStyle/>
          <a:p>
            <a:pPr marL="457200" indent="-457200">
              <a:buFont typeface="+mj-lt"/>
              <a:buAutoNum type="arabicPeriod"/>
            </a:pPr>
            <a:r>
              <a:rPr lang="en-US" sz="2800" dirty="0" smtClean="0">
                <a:latin typeface="Arial Narrow" pitchFamily="34" charset="0"/>
              </a:rPr>
              <a:t>Prepare problems and use them in whole-class instruction.</a:t>
            </a:r>
          </a:p>
          <a:p>
            <a:pPr marL="457200" indent="-457200">
              <a:buFont typeface="+mj-lt"/>
              <a:buAutoNum type="arabicPeriod"/>
            </a:pPr>
            <a:r>
              <a:rPr lang="en-US" sz="2800" dirty="0" smtClean="0">
                <a:latin typeface="Arial Narrow" pitchFamily="34" charset="0"/>
              </a:rPr>
              <a:t>Assist students in monitoring and reflecting on the problem-solving process.</a:t>
            </a:r>
          </a:p>
          <a:p>
            <a:pPr marL="457200" indent="-457200">
              <a:buFont typeface="+mj-lt"/>
              <a:buAutoNum type="arabicPeriod"/>
            </a:pPr>
            <a:r>
              <a:rPr lang="en-US" sz="2800" b="1" dirty="0" smtClean="0">
                <a:solidFill>
                  <a:srgbClr val="C00000"/>
                </a:solidFill>
                <a:latin typeface="Arial Narrow" pitchFamily="34" charset="0"/>
              </a:rPr>
              <a:t>Teach students how to use visual representations.</a:t>
            </a:r>
          </a:p>
          <a:p>
            <a:pPr marL="457200" indent="-457200">
              <a:buFont typeface="+mj-lt"/>
              <a:buAutoNum type="arabicPeriod"/>
            </a:pPr>
            <a:r>
              <a:rPr lang="en-US" sz="2800" dirty="0" smtClean="0">
                <a:latin typeface="Arial Narrow" pitchFamily="34" charset="0"/>
              </a:rPr>
              <a:t>Expose students to multiple problem-solving strategies.</a:t>
            </a:r>
          </a:p>
          <a:p>
            <a:pPr marL="457200" indent="-457200">
              <a:buFont typeface="+mj-lt"/>
              <a:buAutoNum type="arabicPeriod"/>
            </a:pPr>
            <a:r>
              <a:rPr lang="en-US" sz="2800" dirty="0" smtClean="0">
                <a:latin typeface="Arial Narrow" pitchFamily="34" charset="0"/>
              </a:rPr>
              <a:t>Help students recognize and articulate mathematical concepts and notation.</a:t>
            </a:r>
          </a:p>
          <a:p>
            <a:pPr>
              <a:buNone/>
            </a:pPr>
            <a:endParaRPr lang="en-US" sz="2400" dirty="0" smtClean="0">
              <a:latin typeface="Arial Narrow" pitchFamily="34" charset="0"/>
            </a:endParaRPr>
          </a:p>
          <a:p>
            <a:pPr>
              <a:buNone/>
            </a:pPr>
            <a:r>
              <a:rPr lang="en-US" sz="1800" dirty="0" smtClean="0">
                <a:latin typeface="Arial Narrow" pitchFamily="34" charset="0"/>
              </a:rPr>
              <a:t>What Works Clearing House   </a:t>
            </a:r>
            <a:r>
              <a:rPr lang="en-US" sz="1800" u="sng" dirty="0" smtClean="0">
                <a:latin typeface="Arial Narrow" pitchFamily="34" charset="0"/>
              </a:rPr>
              <a:t>http://ies.ed.gov/ncee/wwc/PracticeGuide.aspx?sid=16</a:t>
            </a:r>
            <a:endParaRPr lang="en-US" sz="1800"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924800" y="920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r>
              <a:rPr lang="en-US" dirty="0" smtClean="0">
                <a:latin typeface="Arial Narrow" pitchFamily="34" charset="0"/>
              </a:rPr>
              <a:t>Visual Representations</a:t>
            </a:r>
            <a:endParaRPr lang="en-US" dirty="0">
              <a:latin typeface="Arial Narrow" pitchFamily="34" charset="0"/>
            </a:endParaRPr>
          </a:p>
        </p:txBody>
      </p:sp>
      <p:sp>
        <p:nvSpPr>
          <p:cNvPr id="3" name="Content Placeholder 2"/>
          <p:cNvSpPr>
            <a:spLocks noGrp="1"/>
          </p:cNvSpPr>
          <p:nvPr>
            <p:ph idx="1"/>
          </p:nvPr>
        </p:nvSpPr>
        <p:spPr>
          <a:xfrm>
            <a:off x="457200" y="1143000"/>
            <a:ext cx="8229600" cy="4983163"/>
          </a:xfrm>
        </p:spPr>
        <p:txBody>
          <a:bodyPr/>
          <a:lstStyle/>
          <a:p>
            <a:r>
              <a:rPr lang="en-US" dirty="0" smtClean="0">
                <a:latin typeface="Arial Narrow" pitchFamily="34" charset="0"/>
              </a:rPr>
              <a:t>A major task for any student engaged in problem solving is to translate the quantitative information in a problem into a symbolic equation (an arithmetic/algebraic statement) necessary for solving the problem. </a:t>
            </a:r>
          </a:p>
          <a:p>
            <a:r>
              <a:rPr lang="en-US" dirty="0" smtClean="0">
                <a:latin typeface="Arial Narrow" pitchFamily="34" charset="0"/>
              </a:rPr>
              <a:t>Students who learn to visually represent the mathematical information in problems prior to writing an equation are more effective at problem solving.</a:t>
            </a:r>
          </a:p>
          <a:p>
            <a:pPr>
              <a:buNone/>
            </a:pPr>
            <a:r>
              <a:rPr lang="en-US" sz="1800" dirty="0" smtClean="0">
                <a:latin typeface="Arial Narrow" pitchFamily="34" charset="0"/>
              </a:rPr>
              <a:t>What Works Clearing House   </a:t>
            </a:r>
            <a:r>
              <a:rPr lang="en-US" sz="1800" u="sng" dirty="0" smtClean="0">
                <a:latin typeface="Arial Narrow" pitchFamily="34" charset="0"/>
              </a:rPr>
              <a:t>http://ies.ed.gov/ncee/wwc/PracticeGuide.aspx?sid=16</a:t>
            </a:r>
            <a:endParaRPr lang="en-US" sz="1800" dirty="0" smtClean="0">
              <a:latin typeface="Arial Narrow" pitchFamily="34" charset="0"/>
            </a:endParaRPr>
          </a:p>
          <a:p>
            <a:endParaRPr lang="en-US" sz="1600" dirty="0" smtClean="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r>
              <a:rPr lang="en-US" dirty="0" smtClean="0">
                <a:latin typeface="Arial Narrow" pitchFamily="34" charset="0"/>
              </a:rPr>
              <a:t>Visual Representations</a:t>
            </a:r>
            <a:endParaRPr lang="en-US" dirty="0">
              <a:latin typeface="Arial Narrow" pitchFamily="34" charset="0"/>
            </a:endParaRPr>
          </a:p>
        </p:txBody>
      </p:sp>
      <p:sp>
        <p:nvSpPr>
          <p:cNvPr id="3" name="Content Placeholder 2"/>
          <p:cNvSpPr>
            <a:spLocks noGrp="1"/>
          </p:cNvSpPr>
          <p:nvPr>
            <p:ph idx="1"/>
          </p:nvPr>
        </p:nvSpPr>
        <p:spPr>
          <a:xfrm>
            <a:off x="457200" y="1143000"/>
            <a:ext cx="8229600" cy="4983163"/>
          </a:xfrm>
        </p:spPr>
        <p:txBody>
          <a:bodyPr/>
          <a:lstStyle/>
          <a:p>
            <a:r>
              <a:rPr lang="en-US" dirty="0" smtClean="0">
                <a:latin typeface="Arial Narrow" pitchFamily="34" charset="0"/>
              </a:rPr>
              <a:t>Visual representations help students solve problems by linking the relationships between quantities in the problem with the mathematical operations needed to solve the problem.</a:t>
            </a:r>
          </a:p>
          <a:p>
            <a:r>
              <a:rPr lang="en-US" dirty="0" smtClean="0">
                <a:latin typeface="Arial Narrow" pitchFamily="34" charset="0"/>
              </a:rPr>
              <a:t>Visual representations include </a:t>
            </a:r>
            <a:r>
              <a:rPr lang="en-US" b="1" i="1" dirty="0" smtClean="0">
                <a:latin typeface="Arial Narrow" pitchFamily="34" charset="0"/>
              </a:rPr>
              <a:t>tables</a:t>
            </a:r>
            <a:r>
              <a:rPr lang="en-US" dirty="0" smtClean="0">
                <a:latin typeface="Arial Narrow" pitchFamily="34" charset="0"/>
              </a:rPr>
              <a:t>, </a:t>
            </a:r>
            <a:r>
              <a:rPr lang="en-US" b="1" i="1" dirty="0" smtClean="0">
                <a:latin typeface="Arial Narrow" pitchFamily="34" charset="0"/>
              </a:rPr>
              <a:t>graphs</a:t>
            </a:r>
            <a:r>
              <a:rPr lang="en-US" dirty="0" smtClean="0">
                <a:latin typeface="Arial Narrow" pitchFamily="34" charset="0"/>
              </a:rPr>
              <a:t>, </a:t>
            </a:r>
            <a:r>
              <a:rPr lang="en-US" b="1" i="1" dirty="0" smtClean="0">
                <a:latin typeface="Arial Narrow" pitchFamily="34" charset="0"/>
              </a:rPr>
              <a:t>number lines</a:t>
            </a:r>
            <a:r>
              <a:rPr lang="en-US" dirty="0" smtClean="0">
                <a:latin typeface="Arial Narrow" pitchFamily="34" charset="0"/>
              </a:rPr>
              <a:t>, and </a:t>
            </a:r>
            <a:r>
              <a:rPr lang="en-US" b="1" i="1" dirty="0" smtClean="0">
                <a:latin typeface="Arial Narrow" pitchFamily="34" charset="0"/>
              </a:rPr>
              <a:t>diagrams</a:t>
            </a:r>
            <a:r>
              <a:rPr lang="en-US" dirty="0" smtClean="0">
                <a:latin typeface="Arial Narrow" pitchFamily="34" charset="0"/>
              </a:rPr>
              <a:t> such as </a:t>
            </a:r>
            <a:r>
              <a:rPr lang="en-US" b="1" i="1" dirty="0" smtClean="0">
                <a:latin typeface="Arial Narrow" pitchFamily="34" charset="0"/>
              </a:rPr>
              <a:t>strip diagrams</a:t>
            </a:r>
            <a:r>
              <a:rPr lang="en-US" dirty="0" smtClean="0">
                <a:latin typeface="Arial Narrow" pitchFamily="34" charset="0"/>
              </a:rPr>
              <a:t>, </a:t>
            </a:r>
            <a:r>
              <a:rPr lang="en-US" b="1" i="1" dirty="0" smtClean="0">
                <a:latin typeface="Arial Narrow" pitchFamily="34" charset="0"/>
              </a:rPr>
              <a:t>percent bars</a:t>
            </a:r>
            <a:r>
              <a:rPr lang="en-US" dirty="0" smtClean="0">
                <a:latin typeface="Arial Narrow" pitchFamily="34" charset="0"/>
              </a:rPr>
              <a:t>, and </a:t>
            </a:r>
            <a:r>
              <a:rPr lang="en-US" b="1" i="1" dirty="0" smtClean="0">
                <a:latin typeface="Arial Narrow" pitchFamily="34" charset="0"/>
              </a:rPr>
              <a:t>schematic diagrams</a:t>
            </a:r>
            <a:r>
              <a:rPr lang="en-US" dirty="0" smtClean="0">
                <a:latin typeface="Arial Narrow" pitchFamily="34" charset="0"/>
              </a:rPr>
              <a:t>.</a:t>
            </a:r>
          </a:p>
          <a:p>
            <a:endParaRPr lang="en-US" sz="1600" dirty="0" smtClean="0">
              <a:latin typeface="Arial Narrow" pitchFamily="34" charset="0"/>
            </a:endParaRPr>
          </a:p>
          <a:p>
            <a:pPr>
              <a:buNone/>
            </a:pPr>
            <a:r>
              <a:rPr lang="en-US" sz="1800" dirty="0" smtClean="0">
                <a:latin typeface="Arial Narrow" pitchFamily="34" charset="0"/>
              </a:rPr>
              <a:t>What Works Clearing House   </a:t>
            </a:r>
            <a:r>
              <a:rPr lang="en-US" sz="1800" u="sng" dirty="0" smtClean="0">
                <a:latin typeface="Arial Narrow" pitchFamily="34" charset="0"/>
              </a:rPr>
              <a:t>http://ies.ed.gov/ncee/wwc/PracticeGuide.aspx?sid=16</a:t>
            </a:r>
            <a:endParaRPr lang="en-US" sz="1800" dirty="0" smtClean="0">
              <a:latin typeface="Arial Narrow" pitchFamily="34" charset="0"/>
            </a:endParaRPr>
          </a:p>
          <a:p>
            <a:endParaRPr lang="en-US" sz="1600" dirty="0" smtClean="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r>
              <a:rPr lang="en-US" dirty="0" smtClean="0">
                <a:latin typeface="Arial Narrow" pitchFamily="34" charset="0"/>
              </a:rPr>
              <a:t>Visual Representations</a:t>
            </a:r>
            <a:endParaRPr lang="en-US" dirty="0">
              <a:latin typeface="Arial Narrow" pitchFamily="34" charset="0"/>
            </a:endParaRPr>
          </a:p>
        </p:txBody>
      </p:sp>
      <p:sp>
        <p:nvSpPr>
          <p:cNvPr id="3" name="Content Placeholder 2"/>
          <p:cNvSpPr>
            <a:spLocks noGrp="1"/>
          </p:cNvSpPr>
          <p:nvPr>
            <p:ph idx="1"/>
          </p:nvPr>
        </p:nvSpPr>
        <p:spPr>
          <a:xfrm>
            <a:off x="457200" y="1066800"/>
            <a:ext cx="8229600" cy="5059363"/>
          </a:xfrm>
        </p:spPr>
        <p:txBody>
          <a:bodyPr/>
          <a:lstStyle/>
          <a:p>
            <a:pPr algn="ctr">
              <a:buNone/>
            </a:pPr>
            <a:r>
              <a:rPr lang="en-US" dirty="0" smtClean="0">
                <a:latin typeface="Arial Narrow" pitchFamily="34" charset="0"/>
              </a:rPr>
              <a:t>Recommendations by WWC to assist students in their development and use of visual representations:</a:t>
            </a:r>
          </a:p>
          <a:p>
            <a:pPr algn="ctr">
              <a:buNone/>
            </a:pPr>
            <a:endParaRPr lang="en-US" sz="1000" dirty="0" smtClean="0">
              <a:latin typeface="Arial Narrow" pitchFamily="34" charset="0"/>
            </a:endParaRPr>
          </a:p>
          <a:p>
            <a:r>
              <a:rPr lang="en-US" sz="2800" dirty="0" smtClean="0">
                <a:latin typeface="Arial Narrow" pitchFamily="34" charset="0"/>
              </a:rPr>
              <a:t>Select visual representations that are appropriate for students and the problems they are solving.</a:t>
            </a:r>
          </a:p>
          <a:p>
            <a:r>
              <a:rPr lang="en-US" sz="2800" dirty="0" smtClean="0">
                <a:latin typeface="Arial Narrow" pitchFamily="34" charset="0"/>
              </a:rPr>
              <a:t>Use think-</a:t>
            </a:r>
            <a:r>
              <a:rPr lang="en-US" sz="2800" dirty="0" err="1" smtClean="0">
                <a:latin typeface="Arial Narrow" pitchFamily="34" charset="0"/>
              </a:rPr>
              <a:t>alouds</a:t>
            </a:r>
            <a:r>
              <a:rPr lang="en-US" sz="2800" dirty="0" smtClean="0">
                <a:latin typeface="Arial Narrow" pitchFamily="34" charset="0"/>
              </a:rPr>
              <a:t> and discussions to teach students how to represent problems visually.</a:t>
            </a:r>
          </a:p>
          <a:p>
            <a:r>
              <a:rPr lang="en-US" sz="2800" dirty="0" smtClean="0">
                <a:latin typeface="Arial Narrow" pitchFamily="34" charset="0"/>
              </a:rPr>
              <a:t>Show students how to convert the visually represented information into mathematical notation.</a:t>
            </a:r>
          </a:p>
          <a:p>
            <a:pPr>
              <a:buNone/>
            </a:pPr>
            <a:endParaRPr lang="en-US" sz="1800" dirty="0" smtClean="0">
              <a:latin typeface="Arial Narrow" pitchFamily="34" charset="0"/>
            </a:endParaRPr>
          </a:p>
          <a:p>
            <a:pPr>
              <a:buNone/>
            </a:pPr>
            <a:r>
              <a:rPr lang="en-US" sz="1800" dirty="0" smtClean="0">
                <a:latin typeface="Arial Narrow" pitchFamily="34" charset="0"/>
              </a:rPr>
              <a:t>What Works Clearing House   </a:t>
            </a:r>
            <a:r>
              <a:rPr lang="en-US" sz="1800" u="sng" dirty="0" smtClean="0">
                <a:latin typeface="Arial Narrow" pitchFamily="34" charset="0"/>
              </a:rPr>
              <a:t>http://ies.ed.gov/ncee/wwc/PracticeGuide.aspx?sid=16</a:t>
            </a:r>
            <a:endParaRPr lang="en-US" sz="1800" dirty="0" smtClean="0">
              <a:latin typeface="Arial Narrow" pitchFamily="34" charset="0"/>
            </a:endParaRPr>
          </a:p>
          <a:p>
            <a:pPr>
              <a:buNone/>
            </a:pPr>
            <a:endParaRPr lang="en-US" sz="1800"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visual representations and linear equations</a:t>
            </a:r>
            <a:endParaRPr lang="en-US" dirty="0"/>
          </a:p>
        </p:txBody>
      </p:sp>
      <p:sp>
        <p:nvSpPr>
          <p:cNvPr id="3" name="Content Placeholder 2"/>
          <p:cNvSpPr>
            <a:spLocks noGrp="1"/>
          </p:cNvSpPr>
          <p:nvPr>
            <p:ph idx="1"/>
          </p:nvPr>
        </p:nvSpPr>
        <p:spPr>
          <a:xfrm>
            <a:off x="228600" y="1600200"/>
            <a:ext cx="8610600" cy="4525963"/>
          </a:xfrm>
        </p:spPr>
        <p:txBody>
          <a:bodyPr/>
          <a:lstStyle/>
          <a:p>
            <a:pPr algn="ctr">
              <a:buNone/>
            </a:pPr>
            <a:endParaRPr lang="en-US" dirty="0" smtClean="0"/>
          </a:p>
          <a:p>
            <a:pPr>
              <a:buNone/>
            </a:pPr>
            <a:r>
              <a:rPr lang="en-US" dirty="0" smtClean="0">
                <a:hlinkClick r:id="rId3"/>
              </a:rPr>
              <a:t>www.youtube.com/watch?v=SBTAFvqMlfk</a:t>
            </a:r>
            <a:endParaRPr lang="en-US" dirty="0" smtClean="0"/>
          </a:p>
          <a:p>
            <a:endParaRPr lang="en-US" dirty="0" smtClean="0"/>
          </a:p>
          <a:p>
            <a:pPr>
              <a:buNone/>
            </a:pPr>
            <a:r>
              <a:rPr lang="en-US" u="sng" dirty="0" smtClean="0">
                <a:hlinkClick r:id="rId4"/>
              </a:rPr>
              <a:t>http://www.youtube.com/watch?v=swfonWP-0oU</a:t>
            </a:r>
            <a:endParaRPr lang="en-US" dirty="0"/>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8486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685799"/>
          </a:xfrm>
        </p:spPr>
        <p:txBody>
          <a:bodyPr/>
          <a:lstStyle/>
          <a:p>
            <a:r>
              <a:rPr lang="en-US" dirty="0" smtClean="0"/>
              <a:t>What’s the big idea?</a:t>
            </a:r>
            <a:endParaRPr lang="en-US" dirty="0"/>
          </a:p>
        </p:txBody>
      </p:sp>
      <p:sp>
        <p:nvSpPr>
          <p:cNvPr id="3" name="Subtitle 2"/>
          <p:cNvSpPr>
            <a:spLocks noGrp="1"/>
          </p:cNvSpPr>
          <p:nvPr>
            <p:ph type="subTitle" idx="1"/>
          </p:nvPr>
        </p:nvSpPr>
        <p:spPr>
          <a:xfrm>
            <a:off x="304800" y="1295400"/>
            <a:ext cx="8382000" cy="4343400"/>
          </a:xfrm>
        </p:spPr>
        <p:txBody>
          <a:bodyPr/>
          <a:lstStyle/>
          <a:p>
            <a:pPr algn="l">
              <a:buFont typeface="Arial" pitchFamily="34" charset="0"/>
              <a:buChar char="•"/>
            </a:pPr>
            <a:r>
              <a:rPr lang="en-US" sz="2400" dirty="0" smtClean="0">
                <a:solidFill>
                  <a:schemeClr val="tx1"/>
                </a:solidFill>
              </a:rPr>
              <a:t> Enduring Understandings</a:t>
            </a:r>
          </a:p>
          <a:p>
            <a:pPr algn="l">
              <a:buFont typeface="Arial" pitchFamily="34" charset="0"/>
              <a:buChar char="•"/>
            </a:pPr>
            <a:r>
              <a:rPr lang="en-US" sz="2400" dirty="0" smtClean="0">
                <a:solidFill>
                  <a:schemeClr val="tx1"/>
                </a:solidFill>
              </a:rPr>
              <a:t> Essential Questions</a:t>
            </a:r>
          </a:p>
          <a:p>
            <a:pPr algn="l">
              <a:buFont typeface="Arial" pitchFamily="34" charset="0"/>
              <a:buChar char="•"/>
            </a:pPr>
            <a:r>
              <a:rPr lang="en-US" sz="2400" dirty="0" smtClean="0">
                <a:solidFill>
                  <a:schemeClr val="tx1"/>
                </a:solidFill>
              </a:rPr>
              <a:t>Strategies for Teaching and Learning</a:t>
            </a:r>
          </a:p>
          <a:p>
            <a:pPr algn="l">
              <a:buFont typeface="Arial" pitchFamily="34" charset="0"/>
              <a:buChar char="•"/>
            </a:pPr>
            <a:r>
              <a:rPr lang="en-US" sz="2400" dirty="0" smtClean="0">
                <a:solidFill>
                  <a:schemeClr val="tx1"/>
                </a:solidFill>
              </a:rPr>
              <a:t> Key Standards</a:t>
            </a:r>
          </a:p>
          <a:p>
            <a:pPr algn="l">
              <a:buFont typeface="Arial" pitchFamily="34" charset="0"/>
              <a:buChar char="•"/>
            </a:pPr>
            <a:r>
              <a:rPr lang="en-US" sz="2400" dirty="0" smtClean="0">
                <a:solidFill>
                  <a:schemeClr val="tx1"/>
                </a:solidFill>
              </a:rPr>
              <a:t> Overview</a:t>
            </a:r>
          </a:p>
        </p:txBody>
      </p:sp>
      <p:sp>
        <p:nvSpPr>
          <p:cNvPr id="23" name="Right Arrow 22"/>
          <p:cNvSpPr/>
          <p:nvPr/>
        </p:nvSpPr>
        <p:spPr>
          <a:xfrm>
            <a:off x="3657600" y="1371600"/>
            <a:ext cx="2514600" cy="304800"/>
          </a:xfrm>
          <a:prstGeom prst="rightArrow">
            <a:avLst>
              <a:gd name="adj1" fmla="val 27335"/>
              <a:gd name="adj2" fmla="val 5000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0" name="Right Arrow 29"/>
          <p:cNvSpPr/>
          <p:nvPr/>
        </p:nvSpPr>
        <p:spPr>
          <a:xfrm rot="476475">
            <a:off x="3180686" y="1957323"/>
            <a:ext cx="2984770" cy="304800"/>
          </a:xfrm>
          <a:prstGeom prst="rightArrow">
            <a:avLst>
              <a:gd name="adj1" fmla="val 27335"/>
              <a:gd name="adj2" fmla="val 4853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grpSp>
        <p:nvGrpSpPr>
          <p:cNvPr id="17" name="Group 16"/>
          <p:cNvGrpSpPr/>
          <p:nvPr/>
        </p:nvGrpSpPr>
        <p:grpSpPr>
          <a:xfrm>
            <a:off x="6324600" y="1143000"/>
            <a:ext cx="2578608" cy="868680"/>
            <a:chOff x="5553456" y="941197"/>
            <a:chExt cx="2578608" cy="868680"/>
          </a:xfrm>
        </p:grpSpPr>
        <p:sp>
          <p:nvSpPr>
            <p:cNvPr id="14" name="Rectangle 13"/>
            <p:cNvSpPr/>
            <p:nvPr/>
          </p:nvSpPr>
          <p:spPr>
            <a:xfrm>
              <a:off x="5553456" y="941197"/>
              <a:ext cx="2578608" cy="868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cstate="print"/>
            <a:srcRect/>
            <a:stretch>
              <a:fillRect/>
            </a:stretch>
          </p:blipFill>
          <p:spPr bwMode="auto">
            <a:xfrm>
              <a:off x="5562600" y="952500"/>
              <a:ext cx="2560320" cy="846074"/>
            </a:xfrm>
            <a:prstGeom prst="rect">
              <a:avLst/>
            </a:prstGeom>
            <a:noFill/>
            <a:ln w="9525">
              <a:noFill/>
              <a:miter lim="800000"/>
              <a:headEnd/>
              <a:tailEnd/>
            </a:ln>
          </p:spPr>
        </p:pic>
      </p:grpSp>
      <p:grpSp>
        <p:nvGrpSpPr>
          <p:cNvPr id="19" name="Group 18"/>
          <p:cNvGrpSpPr/>
          <p:nvPr/>
        </p:nvGrpSpPr>
        <p:grpSpPr>
          <a:xfrm>
            <a:off x="6260592" y="2209800"/>
            <a:ext cx="2587393" cy="941832"/>
            <a:chOff x="6141720" y="2773398"/>
            <a:chExt cx="2587393" cy="941832"/>
          </a:xfrm>
        </p:grpSpPr>
        <p:sp>
          <p:nvSpPr>
            <p:cNvPr id="28" name="Rectangle 27"/>
            <p:cNvSpPr/>
            <p:nvPr/>
          </p:nvSpPr>
          <p:spPr>
            <a:xfrm>
              <a:off x="6141720" y="2773398"/>
              <a:ext cx="2578608" cy="9418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4" cstate="print"/>
            <a:srcRect/>
            <a:stretch>
              <a:fillRect/>
            </a:stretch>
          </p:blipFill>
          <p:spPr bwMode="auto">
            <a:xfrm>
              <a:off x="6168793" y="2791327"/>
              <a:ext cx="2560320" cy="906851"/>
            </a:xfrm>
            <a:prstGeom prst="rect">
              <a:avLst/>
            </a:prstGeom>
            <a:noFill/>
            <a:ln w="9525">
              <a:noFill/>
              <a:miter lim="800000"/>
              <a:headEnd/>
              <a:tailEnd/>
            </a:ln>
          </p:spPr>
        </p:pic>
      </p:grpSp>
      <p:grpSp>
        <p:nvGrpSpPr>
          <p:cNvPr id="20" name="Group 19"/>
          <p:cNvGrpSpPr/>
          <p:nvPr/>
        </p:nvGrpSpPr>
        <p:grpSpPr>
          <a:xfrm>
            <a:off x="3276600" y="3657600"/>
            <a:ext cx="2606040" cy="1700784"/>
            <a:chOff x="3276600" y="3494996"/>
            <a:chExt cx="2606040" cy="1700784"/>
          </a:xfrm>
        </p:grpSpPr>
        <p:sp>
          <p:nvSpPr>
            <p:cNvPr id="18" name="Rectangle 17"/>
            <p:cNvSpPr/>
            <p:nvPr/>
          </p:nvSpPr>
          <p:spPr>
            <a:xfrm>
              <a:off x="3276600" y="3494996"/>
              <a:ext cx="2606040" cy="1700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p:cNvPicPr>
              <a:picLocks noChangeAspect="1" noChangeArrowheads="1"/>
            </p:cNvPicPr>
            <p:nvPr/>
          </p:nvPicPr>
          <p:blipFill>
            <a:blip r:embed="rId5" cstate="print"/>
            <a:srcRect/>
            <a:stretch>
              <a:fillRect/>
            </a:stretch>
          </p:blipFill>
          <p:spPr bwMode="auto">
            <a:xfrm>
              <a:off x="3299460" y="3505200"/>
              <a:ext cx="2560320" cy="1680376"/>
            </a:xfrm>
            <a:prstGeom prst="rect">
              <a:avLst/>
            </a:prstGeom>
            <a:noFill/>
            <a:ln w="9525">
              <a:noFill/>
              <a:miter lim="800000"/>
              <a:headEnd/>
              <a:tailEnd/>
            </a:ln>
          </p:spPr>
        </p:pic>
      </p:grpSp>
      <p:grpSp>
        <p:nvGrpSpPr>
          <p:cNvPr id="21" name="Group 20"/>
          <p:cNvGrpSpPr/>
          <p:nvPr/>
        </p:nvGrpSpPr>
        <p:grpSpPr>
          <a:xfrm>
            <a:off x="533400" y="3810000"/>
            <a:ext cx="2578608" cy="1819656"/>
            <a:chOff x="490728" y="3496823"/>
            <a:chExt cx="2578608" cy="1819656"/>
          </a:xfrm>
        </p:grpSpPr>
        <p:sp>
          <p:nvSpPr>
            <p:cNvPr id="16" name="Rectangle 15"/>
            <p:cNvSpPr/>
            <p:nvPr/>
          </p:nvSpPr>
          <p:spPr>
            <a:xfrm>
              <a:off x="490728" y="3496823"/>
              <a:ext cx="2578608" cy="18196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9" name="Picture 5"/>
            <p:cNvPicPr>
              <a:picLocks noChangeAspect="1" noChangeArrowheads="1"/>
            </p:cNvPicPr>
            <p:nvPr/>
          </p:nvPicPr>
          <p:blipFill>
            <a:blip r:embed="rId6" cstate="print"/>
            <a:srcRect/>
            <a:stretch>
              <a:fillRect/>
            </a:stretch>
          </p:blipFill>
          <p:spPr bwMode="auto">
            <a:xfrm>
              <a:off x="499872" y="3507269"/>
              <a:ext cx="2560320" cy="1798765"/>
            </a:xfrm>
            <a:prstGeom prst="rect">
              <a:avLst/>
            </a:prstGeom>
            <a:noFill/>
            <a:ln w="9525">
              <a:noFill/>
              <a:miter lim="800000"/>
              <a:headEnd/>
              <a:tailEnd/>
            </a:ln>
          </p:spPr>
        </p:pic>
      </p:grpSp>
      <p:sp>
        <p:nvSpPr>
          <p:cNvPr id="25" name="Right Arrow 24"/>
          <p:cNvSpPr/>
          <p:nvPr/>
        </p:nvSpPr>
        <p:spPr>
          <a:xfrm rot="2379520">
            <a:off x="1683747" y="3290921"/>
            <a:ext cx="781408" cy="304800"/>
          </a:xfrm>
          <a:prstGeom prst="rightArrow">
            <a:avLst>
              <a:gd name="adj1" fmla="val 27335"/>
              <a:gd name="adj2" fmla="val 5000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6" name="Right Arrow 25"/>
          <p:cNvSpPr/>
          <p:nvPr/>
        </p:nvSpPr>
        <p:spPr>
          <a:xfrm rot="1650071">
            <a:off x="2287362" y="3011805"/>
            <a:ext cx="1433423" cy="252931"/>
          </a:xfrm>
          <a:prstGeom prst="rightArrow">
            <a:avLst>
              <a:gd name="adj1" fmla="val 27335"/>
              <a:gd name="adj2" fmla="val 5000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grpSp>
        <p:nvGrpSpPr>
          <p:cNvPr id="22" name="Group 21"/>
          <p:cNvGrpSpPr/>
          <p:nvPr/>
        </p:nvGrpSpPr>
        <p:grpSpPr>
          <a:xfrm>
            <a:off x="6336792" y="3514344"/>
            <a:ext cx="2578608" cy="905256"/>
            <a:chOff x="6178296" y="4066963"/>
            <a:chExt cx="2578608" cy="905256"/>
          </a:xfrm>
        </p:grpSpPr>
        <p:sp>
          <p:nvSpPr>
            <p:cNvPr id="24" name="Rectangle 23"/>
            <p:cNvSpPr/>
            <p:nvPr/>
          </p:nvSpPr>
          <p:spPr>
            <a:xfrm>
              <a:off x="6178296" y="4066963"/>
              <a:ext cx="2578608" cy="905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4"/>
            <p:cNvPicPr>
              <a:picLocks noChangeAspect="1" noChangeArrowheads="1"/>
            </p:cNvPicPr>
            <p:nvPr/>
          </p:nvPicPr>
          <p:blipFill>
            <a:blip r:embed="rId7" cstate="print"/>
            <a:srcRect/>
            <a:stretch>
              <a:fillRect/>
            </a:stretch>
          </p:blipFill>
          <p:spPr bwMode="auto">
            <a:xfrm>
              <a:off x="6187440" y="4076700"/>
              <a:ext cx="2560320" cy="885783"/>
            </a:xfrm>
            <a:prstGeom prst="rect">
              <a:avLst/>
            </a:prstGeom>
            <a:noFill/>
            <a:ln w="9525">
              <a:noFill/>
              <a:miter lim="800000"/>
              <a:headEnd/>
              <a:tailEnd/>
            </a:ln>
          </p:spPr>
        </p:pic>
      </p:grpSp>
      <p:sp>
        <p:nvSpPr>
          <p:cNvPr id="29" name="Right Arrow 28"/>
          <p:cNvSpPr/>
          <p:nvPr/>
        </p:nvSpPr>
        <p:spPr>
          <a:xfrm rot="1879827">
            <a:off x="4535799" y="2915780"/>
            <a:ext cx="1955171" cy="340639"/>
          </a:xfrm>
          <a:prstGeom prst="rightArrow">
            <a:avLst>
              <a:gd name="adj1" fmla="val 27335"/>
              <a:gd name="adj2" fmla="val 4853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1" name="Picture 2" descr="C:\Users\Janet Wyche\AppData\Local\Temp\notesCB2CD5\CCGPS_LogoAPPLE2.jpg"/>
          <p:cNvPicPr>
            <a:picLocks noChangeAspect="1" noChangeArrowheads="1"/>
          </p:cNvPicPr>
          <p:nvPr/>
        </p:nvPicPr>
        <p:blipFill>
          <a:blip r:embed="rId8" cstate="print"/>
          <a:srcRect/>
          <a:stretch>
            <a:fillRect/>
          </a:stretch>
        </p:blipFill>
        <p:spPr bwMode="auto">
          <a:xfrm>
            <a:off x="78486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1066799"/>
          </a:xfrm>
        </p:spPr>
        <p:txBody>
          <a:bodyPr/>
          <a:lstStyle/>
          <a:p>
            <a:r>
              <a:rPr lang="en-US" dirty="0" smtClean="0"/>
              <a:t>What’s the big idea?</a:t>
            </a:r>
            <a:endParaRPr lang="en-US" dirty="0"/>
          </a:p>
        </p:txBody>
      </p:sp>
      <p:sp>
        <p:nvSpPr>
          <p:cNvPr id="3" name="Subtitle 2"/>
          <p:cNvSpPr>
            <a:spLocks noGrp="1"/>
          </p:cNvSpPr>
          <p:nvPr>
            <p:ph type="subTitle" idx="1"/>
          </p:nvPr>
        </p:nvSpPr>
        <p:spPr>
          <a:xfrm>
            <a:off x="533400" y="1600200"/>
            <a:ext cx="7696200" cy="4038600"/>
          </a:xfrm>
        </p:spPr>
        <p:txBody>
          <a:bodyPr/>
          <a:lstStyle/>
          <a:p>
            <a:pPr algn="l">
              <a:buFont typeface="Arial" pitchFamily="34" charset="0"/>
              <a:buChar char="•"/>
            </a:pPr>
            <a:r>
              <a:rPr lang="en-US" dirty="0" smtClean="0">
                <a:solidFill>
                  <a:schemeClr val="tx1"/>
                </a:solidFill>
              </a:rPr>
              <a:t> </a:t>
            </a:r>
            <a:r>
              <a:rPr lang="en-US" dirty="0" smtClean="0">
                <a:solidFill>
                  <a:schemeClr val="tx1"/>
                </a:solidFill>
              </a:rPr>
              <a:t>Developing </a:t>
            </a:r>
            <a:r>
              <a:rPr lang="en-US" dirty="0" smtClean="0">
                <a:solidFill>
                  <a:schemeClr val="tx1"/>
                </a:solidFill>
              </a:rPr>
              <a:t>a deeper understanding and fluency in writing and solving linear equations and inequalities.</a:t>
            </a:r>
          </a:p>
          <a:p>
            <a:pPr algn="l">
              <a:buFont typeface="Arial" pitchFamily="34" charset="0"/>
              <a:buChar char="•"/>
            </a:pPr>
            <a:r>
              <a:rPr lang="en-US" dirty="0" smtClean="0">
                <a:solidFill>
                  <a:schemeClr val="tx1"/>
                </a:solidFill>
              </a:rPr>
              <a:t> Developing </a:t>
            </a:r>
            <a:r>
              <a:rPr lang="en-US" dirty="0" smtClean="0">
                <a:solidFill>
                  <a:schemeClr val="tx1"/>
                </a:solidFill>
              </a:rPr>
              <a:t>a deeper understanding in solving systems of equations and interpreting their solutions.</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a0576l.jpg"/>
          <p:cNvPicPr>
            <a:picLocks noGrp="1" noChangeAspect="1"/>
          </p:cNvPicPr>
          <p:nvPr>
            <p:ph idx="1"/>
          </p:nvPr>
        </p:nvPicPr>
        <p:blipFill>
          <a:blip r:embed="rId3" cstate="print"/>
          <a:stretch>
            <a:fillRect/>
          </a:stretch>
        </p:blipFill>
        <p:spPr>
          <a:xfrm>
            <a:off x="1752600" y="533400"/>
            <a:ext cx="5715000" cy="5105400"/>
          </a:xfrm>
          <a:ln w="76200">
            <a:solidFill>
              <a:schemeClr val="tx2"/>
            </a:solidFill>
          </a:ln>
        </p:spPr>
      </p:pic>
      <p:sp>
        <p:nvSpPr>
          <p:cNvPr id="5" name="Arc 4"/>
          <p:cNvSpPr/>
          <p:nvPr/>
        </p:nvSpPr>
        <p:spPr>
          <a:xfrm>
            <a:off x="3276600" y="2057400"/>
            <a:ext cx="304800" cy="38100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962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400" y="152400"/>
            <a:ext cx="8839200" cy="3581400"/>
          </a:xfrm>
        </p:spPr>
        <p:txBody>
          <a:bodyPr/>
          <a:lstStyle/>
          <a:p>
            <a:r>
              <a:rPr lang="en-US" dirty="0" smtClean="0"/>
              <a:t>CCGPS Mathematics</a:t>
            </a:r>
            <a:br>
              <a:rPr lang="en-US" dirty="0" smtClean="0"/>
            </a:br>
            <a:r>
              <a:rPr lang="en-US" dirty="0" smtClean="0"/>
              <a:t>Unit-by-Unit Grade Level Webinar</a:t>
            </a:r>
            <a:r>
              <a:rPr lang="en-US" sz="4000" dirty="0" smtClean="0"/>
              <a:t/>
            </a:r>
            <a:br>
              <a:rPr lang="en-US" sz="4000" dirty="0" smtClean="0"/>
            </a:br>
            <a:r>
              <a:rPr lang="en-US" sz="4000" dirty="0" smtClean="0"/>
              <a:t> </a:t>
            </a:r>
            <a:r>
              <a:rPr lang="en-US" sz="3200" dirty="0" smtClean="0"/>
              <a:t>Coordinate Algebra &amp; Accelerated Coordinate Algebra/Analytic Geometry A </a:t>
            </a:r>
            <a:br>
              <a:rPr lang="en-US" sz="3200" dirty="0" smtClean="0"/>
            </a:br>
            <a:r>
              <a:rPr lang="en-US" sz="3200" dirty="0" smtClean="0"/>
              <a:t>Unit 2: Reasoning with Equations and Inequalities </a:t>
            </a:r>
            <a:r>
              <a:rPr lang="en-US" sz="4000" dirty="0" smtClean="0"/>
              <a:t/>
            </a:r>
            <a:br>
              <a:rPr lang="en-US" sz="4000" dirty="0" smtClean="0"/>
            </a:br>
            <a:r>
              <a:rPr lang="en-US" sz="2400" dirty="0" smtClean="0"/>
              <a:t>August 2, 2012</a:t>
            </a:r>
          </a:p>
        </p:txBody>
      </p:sp>
      <p:sp>
        <p:nvSpPr>
          <p:cNvPr id="3" name="Subtitle 2"/>
          <p:cNvSpPr>
            <a:spLocks noGrp="1"/>
          </p:cNvSpPr>
          <p:nvPr>
            <p:ph type="subTitle" idx="1"/>
          </p:nvPr>
        </p:nvSpPr>
        <p:spPr>
          <a:xfrm>
            <a:off x="1066800" y="3581400"/>
            <a:ext cx="7162800" cy="2590800"/>
          </a:xfrm>
        </p:spPr>
        <p:txBody>
          <a:bodyPr rtlCol="0">
            <a:noAutofit/>
          </a:bodyPr>
          <a:lstStyle/>
          <a:p>
            <a:pPr fontAlgn="auto">
              <a:spcAft>
                <a:spcPts val="0"/>
              </a:spcAft>
              <a:buFont typeface="Arial" pitchFamily="34" charset="0"/>
              <a:buNone/>
              <a:defRPr/>
            </a:pPr>
            <a:r>
              <a:rPr lang="en-US" sz="2400" dirty="0" smtClean="0">
                <a:solidFill>
                  <a:schemeClr val="tx1"/>
                </a:solidFill>
              </a:rPr>
              <a:t>James Pratt – </a:t>
            </a:r>
            <a:r>
              <a:rPr lang="en-US" sz="2400" dirty="0" smtClean="0">
                <a:solidFill>
                  <a:schemeClr val="tx1"/>
                </a:solidFill>
                <a:hlinkClick r:id="rId3"/>
              </a:rPr>
              <a:t>jpratt@doe.k12.ga.us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Brooke Kline – </a:t>
            </a:r>
            <a:r>
              <a:rPr lang="en-US" sz="2400" dirty="0" smtClean="0">
                <a:solidFill>
                  <a:schemeClr val="tx1"/>
                </a:solidFill>
                <a:hlinkClick r:id="rId4"/>
              </a:rPr>
              <a:t>bkline@doe.k12.ga.us</a:t>
            </a:r>
            <a:endParaRPr lang="en-US" sz="2400" dirty="0" smtClean="0">
              <a:solidFill>
                <a:schemeClr val="tx1"/>
              </a:solidFill>
            </a:endParaRPr>
          </a:p>
          <a:p>
            <a:pPr fontAlgn="auto">
              <a:spcAft>
                <a:spcPts val="0"/>
              </a:spcAft>
              <a:buFont typeface="Arial" pitchFamily="34" charset="0"/>
              <a:buNone/>
              <a:defRPr/>
            </a:pPr>
            <a:r>
              <a:rPr lang="en-US" sz="2400" dirty="0" smtClean="0">
                <a:solidFill>
                  <a:schemeClr val="tx1"/>
                </a:solidFill>
              </a:rPr>
              <a:t>Secondary Mathematics Specialists</a:t>
            </a:r>
          </a:p>
          <a:p>
            <a:pPr fontAlgn="auto">
              <a:spcAft>
                <a:spcPts val="0"/>
              </a:spcAft>
              <a:buFont typeface="Arial" pitchFamily="34" charset="0"/>
              <a:buNone/>
              <a:defRPr/>
            </a:pPr>
            <a:endParaRPr lang="en-US" sz="1600" dirty="0" smtClean="0">
              <a:solidFill>
                <a:schemeClr val="tx1"/>
              </a:solidFill>
            </a:endParaRPr>
          </a:p>
          <a:p>
            <a:pPr fontAlgn="auto">
              <a:spcAft>
                <a:spcPts val="0"/>
              </a:spcAft>
              <a:buFont typeface="Arial" pitchFamily="34" charset="0"/>
              <a:buNone/>
              <a:defRPr/>
            </a:pPr>
            <a:r>
              <a:rPr lang="en-US" sz="2400" dirty="0" smtClean="0">
                <a:solidFill>
                  <a:schemeClr val="tx1"/>
                </a:solidFill>
              </a:rPr>
              <a:t>These materials are for nonprofit educational purposes only.  Any other use may constitute copyright infringement. </a:t>
            </a:r>
            <a:endParaRPr lang="en-US" sz="2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5" cstate="print"/>
          <a:srcRect/>
          <a:stretch>
            <a:fillRect/>
          </a:stretch>
        </p:blipFill>
        <p:spPr bwMode="auto">
          <a:xfrm>
            <a:off x="7848600" y="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04800"/>
            <a:ext cx="8686800" cy="1295400"/>
          </a:xfrm>
        </p:spPr>
        <p:txBody>
          <a:bodyPr/>
          <a:lstStyle/>
          <a:p>
            <a:r>
              <a:rPr lang="en-US" dirty="0" smtClean="0">
                <a:latin typeface="Arial Narrow" pitchFamily="34" charset="0"/>
              </a:rPr>
              <a:t>What’s the big idea?</a:t>
            </a:r>
            <a:br>
              <a:rPr lang="en-US" dirty="0" smtClean="0">
                <a:latin typeface="Arial Narrow" pitchFamily="34" charset="0"/>
              </a:rPr>
            </a:br>
            <a:r>
              <a:rPr lang="en-US" dirty="0" smtClean="0">
                <a:latin typeface="Arial Narrow" pitchFamily="34" charset="0"/>
              </a:rPr>
              <a:t>Standards for Mathematical Practice</a:t>
            </a:r>
            <a:endParaRPr lang="en-US" dirty="0">
              <a:latin typeface="Arial Narrow" pitchFamily="34" charset="0"/>
            </a:endParaRPr>
          </a:p>
        </p:txBody>
      </p:sp>
      <p:sp>
        <p:nvSpPr>
          <p:cNvPr id="3" name="Subtitle 2"/>
          <p:cNvSpPr>
            <a:spLocks noGrp="1"/>
          </p:cNvSpPr>
          <p:nvPr>
            <p:ph type="subTitle" idx="1"/>
          </p:nvPr>
        </p:nvSpPr>
        <p:spPr>
          <a:xfrm>
            <a:off x="152400" y="1600200"/>
            <a:ext cx="8763000" cy="4419600"/>
          </a:xfrm>
        </p:spPr>
        <p:txBody>
          <a:bodyPr/>
          <a:lstStyle/>
          <a:p>
            <a:pPr algn="l"/>
            <a:r>
              <a:rPr lang="en-US" dirty="0" smtClean="0">
                <a:solidFill>
                  <a:schemeClr val="tx1"/>
                </a:solidFill>
                <a:latin typeface="Arial Narrow" pitchFamily="34" charset="0"/>
              </a:rPr>
              <a:t>Classroom Routines</a:t>
            </a:r>
          </a:p>
          <a:p>
            <a:pPr lvl="1" algn="l">
              <a:buFont typeface="Arial" pitchFamily="34" charset="0"/>
              <a:buChar char="•"/>
            </a:pPr>
            <a:r>
              <a:rPr lang="en-US" dirty="0" smtClean="0">
                <a:solidFill>
                  <a:schemeClr val="tx1"/>
                </a:solidFill>
                <a:latin typeface="Arial Narrow" pitchFamily="34" charset="0"/>
              </a:rPr>
              <a:t> </a:t>
            </a:r>
            <a:r>
              <a:rPr lang="en-US" sz="2400" dirty="0" smtClean="0">
                <a:solidFill>
                  <a:schemeClr val="tx1"/>
                </a:solidFill>
                <a:latin typeface="Arial Narrow" pitchFamily="34" charset="0"/>
              </a:rPr>
              <a:t>What might all of this look like in the classroom?</a:t>
            </a:r>
          </a:p>
          <a:p>
            <a:pPr lvl="2" algn="l">
              <a:buFont typeface="Wingdings" pitchFamily="2" charset="2"/>
              <a:buChar char="Ø"/>
            </a:pPr>
            <a:r>
              <a:rPr lang="en-US" sz="2000" dirty="0" smtClean="0">
                <a:solidFill>
                  <a:schemeClr val="tx1"/>
                </a:solidFill>
                <a:latin typeface="Arial Narrow" pitchFamily="34" charset="0"/>
                <a:hlinkClick r:id="rId3"/>
              </a:rPr>
              <a:t>http://</a:t>
            </a:r>
            <a:r>
              <a:rPr lang="en-US" sz="2000" dirty="0" smtClean="0">
                <a:solidFill>
                  <a:schemeClr val="tx1"/>
                </a:solidFill>
                <a:latin typeface="Arial Narrow" pitchFamily="34" charset="0"/>
                <a:hlinkClick r:id="rId3"/>
              </a:rPr>
              <a:t>ccgpsmathematics9-10.wikispaces.com</a:t>
            </a:r>
            <a:r>
              <a:rPr lang="en-US" sz="2000" dirty="0" smtClean="0">
                <a:solidFill>
                  <a:schemeClr val="tx1"/>
                </a:solidFill>
                <a:latin typeface="Arial Narrow" pitchFamily="34" charset="0"/>
                <a:hlinkClick r:id="rId3"/>
              </a:rPr>
              <a:t>/</a:t>
            </a:r>
            <a:r>
              <a:rPr lang="en-US" dirty="0" smtClean="0">
                <a:solidFill>
                  <a:schemeClr val="tx1"/>
                </a:solidFill>
                <a:latin typeface="Arial Narrow" pitchFamily="34" charset="0"/>
                <a:hlinkClick r:id="rId3"/>
              </a:rPr>
              <a:t> </a:t>
            </a:r>
            <a:r>
              <a:rPr lang="en-US" dirty="0" smtClean="0">
                <a:solidFill>
                  <a:schemeClr val="tx1"/>
                </a:solidFill>
                <a:latin typeface="Arial Narrow" pitchFamily="34" charset="0"/>
              </a:rPr>
              <a:t> </a:t>
            </a:r>
            <a:endParaRPr lang="en-US" sz="2400" dirty="0" smtClean="0">
              <a:solidFill>
                <a:schemeClr val="tx1"/>
              </a:solidFill>
              <a:latin typeface="Arial Narrow" pitchFamily="34" charset="0"/>
            </a:endParaRPr>
          </a:p>
          <a:p>
            <a:pPr lvl="2" algn="l">
              <a:buFont typeface="Wingdings" pitchFamily="2" charset="2"/>
              <a:buChar char="Ø"/>
            </a:pPr>
            <a:r>
              <a:rPr lang="en-US" sz="2000" dirty="0" smtClean="0">
                <a:solidFill>
                  <a:schemeClr val="tx1"/>
                </a:solidFill>
                <a:latin typeface="Arial Narrow" pitchFamily="34" charset="0"/>
              </a:rPr>
              <a:t>Inside Mathematics : Mathematical Community of Learners - </a:t>
            </a:r>
            <a:r>
              <a:rPr lang="en-US" sz="2000" u="sng" dirty="0" smtClean="0">
                <a:latin typeface="Arial Narrow" pitchFamily="34" charset="0"/>
                <a:hlinkClick r:id="rId4"/>
              </a:rPr>
              <a:t>http://www.insidemathematics.org/index.php/video-tours-of-inside-mathematics/classroom-teachers/157-teachers-reflect-mathematics-teaching-practices</a:t>
            </a:r>
            <a:endParaRPr lang="en-US" sz="2000" dirty="0" smtClean="0">
              <a:solidFill>
                <a:schemeClr val="tx1"/>
              </a:solidFill>
              <a:latin typeface="Arial Narrow" pitchFamily="34" charset="0"/>
            </a:endParaRPr>
          </a:p>
          <a:p>
            <a:pPr lvl="2" algn="l">
              <a:buFont typeface="Wingdings" pitchFamily="2" charset="2"/>
              <a:buChar char="Ø"/>
            </a:pPr>
            <a:r>
              <a:rPr lang="en-US" sz="2000" dirty="0" smtClean="0">
                <a:solidFill>
                  <a:schemeClr val="tx1"/>
                </a:solidFill>
                <a:latin typeface="Arial Narrow" pitchFamily="34" charset="0"/>
              </a:rPr>
              <a:t>Edutopia.org - </a:t>
            </a:r>
          </a:p>
          <a:p>
            <a:pPr lvl="2" algn="l">
              <a:buFont typeface="Wingdings" pitchFamily="2" charset="2"/>
              <a:buChar char="Ø"/>
            </a:pPr>
            <a:r>
              <a:rPr lang="en-US" sz="2000" dirty="0" smtClean="0">
                <a:solidFill>
                  <a:schemeClr val="tx1"/>
                </a:solidFill>
                <a:latin typeface="Arial Narrow" pitchFamily="34" charset="0"/>
                <a:hlinkClick r:id="rId5"/>
              </a:rPr>
              <a:t>http://www.edutopia.org/math-social-activity-cooperative-learning-video</a:t>
            </a:r>
            <a:endParaRPr lang="en-US" sz="2000" dirty="0" smtClean="0">
              <a:solidFill>
                <a:schemeClr val="tx1"/>
              </a:solidFill>
              <a:latin typeface="Arial Narrow" pitchFamily="34" charset="0"/>
            </a:endParaRPr>
          </a:p>
          <a:p>
            <a:pPr lvl="2" algn="l">
              <a:buFont typeface="Wingdings" pitchFamily="2" charset="2"/>
              <a:buChar char="Ø"/>
            </a:pPr>
            <a:r>
              <a:rPr lang="en-US" sz="2000" dirty="0" smtClean="0">
                <a:solidFill>
                  <a:schemeClr val="tx1"/>
                </a:solidFill>
                <a:latin typeface="Arial Narrow" pitchFamily="34" charset="0"/>
                <a:hlinkClick r:id="rId6"/>
              </a:rPr>
              <a:t>http://www.edutopia.org/math-social-activity-sel</a:t>
            </a:r>
            <a:endParaRPr lang="en-US" sz="2000" dirty="0" smtClean="0">
              <a:solidFill>
                <a:schemeClr val="tx1"/>
              </a:solidFill>
              <a:latin typeface="Arial Narrow" pitchFamily="34" charset="0"/>
            </a:endParaRPr>
          </a:p>
          <a:p>
            <a:pPr lvl="2" algn="l">
              <a:buFont typeface="Wingdings" pitchFamily="2" charset="2"/>
              <a:buChar char="Ø"/>
            </a:pPr>
            <a:r>
              <a:rPr lang="en-US" sz="2000" dirty="0" smtClean="0">
                <a:solidFill>
                  <a:schemeClr val="tx1"/>
                </a:solidFill>
                <a:latin typeface="Arial Narrow" pitchFamily="34" charset="0"/>
              </a:rPr>
              <a:t>Teaching Channel – </a:t>
            </a:r>
            <a:r>
              <a:rPr lang="en-US" sz="2000" dirty="0" smtClean="0">
                <a:solidFill>
                  <a:schemeClr val="tx1"/>
                </a:solidFill>
                <a:latin typeface="Arial Narrow" pitchFamily="34" charset="0"/>
                <a:hlinkClick r:id="rId7"/>
              </a:rPr>
              <a:t>http://www.teachingchannel.org</a:t>
            </a:r>
            <a:endParaRPr lang="en-US" sz="2000" dirty="0" smtClean="0">
              <a:solidFill>
                <a:schemeClr val="tx1"/>
              </a:solidFill>
              <a:latin typeface="Arial Narrow" pitchFamily="34" charset="0"/>
            </a:endParaRPr>
          </a:p>
          <a:p>
            <a:pPr lvl="2" algn="l">
              <a:buFont typeface="Wingdings" pitchFamily="2" charset="2"/>
              <a:buChar char="Ø"/>
            </a:pPr>
            <a:endParaRPr lang="en-US" sz="2000" dirty="0" smtClean="0">
              <a:solidFill>
                <a:schemeClr val="tx1"/>
              </a:solidFill>
            </a:endParaRPr>
          </a:p>
          <a:p>
            <a:pPr lvl="2" algn="l">
              <a:buFont typeface="Wingdings" pitchFamily="2" charset="2"/>
              <a:buChar char="Ø"/>
            </a:pPr>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8" cstate="print"/>
          <a:srcRect/>
          <a:stretch>
            <a:fillRect/>
          </a:stretch>
        </p:blipFill>
        <p:spPr bwMode="auto">
          <a:xfrm>
            <a:off x="77724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761999"/>
          </a:xfrm>
        </p:spPr>
        <p:txBody>
          <a:bodyPr/>
          <a:lstStyle/>
          <a:p>
            <a:r>
              <a:rPr lang="en-US" dirty="0" smtClean="0"/>
              <a:t>Coherence and Focus – Unit 2</a:t>
            </a:r>
            <a:endParaRPr lang="en-US" dirty="0"/>
          </a:p>
        </p:txBody>
      </p:sp>
      <p:sp>
        <p:nvSpPr>
          <p:cNvPr id="3" name="Subtitle 2"/>
          <p:cNvSpPr>
            <a:spLocks noGrp="1"/>
          </p:cNvSpPr>
          <p:nvPr>
            <p:ph type="subTitle" idx="1"/>
          </p:nvPr>
        </p:nvSpPr>
        <p:spPr>
          <a:xfrm>
            <a:off x="609600" y="1066800"/>
            <a:ext cx="8153400" cy="4648200"/>
          </a:xfrm>
        </p:spPr>
        <p:txBody>
          <a:bodyPr/>
          <a:lstStyle/>
          <a:p>
            <a:r>
              <a:rPr lang="en-US" dirty="0" smtClean="0">
                <a:solidFill>
                  <a:schemeClr val="tx1"/>
                </a:solidFill>
              </a:rPr>
              <a:t>What are students coming with?</a:t>
            </a:r>
          </a:p>
          <a:p>
            <a:pPr algn="l">
              <a:buFont typeface="Arial" pitchFamily="34" charset="0"/>
              <a:buChar char="•"/>
            </a:pPr>
            <a:endParaRPr lang="en-US" dirty="0">
              <a:solidFill>
                <a:schemeClr val="tx1"/>
              </a:solidFill>
            </a:endParaRPr>
          </a:p>
        </p:txBody>
      </p:sp>
      <p:grpSp>
        <p:nvGrpSpPr>
          <p:cNvPr id="6" name="Group 5"/>
          <p:cNvGrpSpPr/>
          <p:nvPr/>
        </p:nvGrpSpPr>
        <p:grpSpPr>
          <a:xfrm>
            <a:off x="2667000" y="1676400"/>
            <a:ext cx="3675888" cy="4389120"/>
            <a:chOff x="1502949" y="1690497"/>
            <a:chExt cx="3675888" cy="4389120"/>
          </a:xfrm>
        </p:grpSpPr>
        <p:sp>
          <p:nvSpPr>
            <p:cNvPr id="5" name="Rectangle 4"/>
            <p:cNvSpPr/>
            <p:nvPr/>
          </p:nvSpPr>
          <p:spPr>
            <a:xfrm>
              <a:off x="1502949" y="1690497"/>
              <a:ext cx="3675888" cy="4389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p:cNvPicPr>
              <a:picLocks noChangeAspect="1" noChangeArrowheads="1"/>
            </p:cNvPicPr>
            <p:nvPr/>
          </p:nvPicPr>
          <p:blipFill>
            <a:blip r:embed="rId3" cstate="print"/>
            <a:srcRect/>
            <a:stretch>
              <a:fillRect/>
            </a:stretch>
          </p:blipFill>
          <p:spPr bwMode="auto">
            <a:xfrm>
              <a:off x="1502949" y="1698039"/>
              <a:ext cx="3657600" cy="4374037"/>
            </a:xfrm>
            <a:prstGeom prst="rect">
              <a:avLst/>
            </a:prstGeom>
            <a:noFill/>
            <a:ln w="9525">
              <a:noFill/>
              <a:miter lim="800000"/>
              <a:headEnd/>
              <a:tailEnd/>
            </a:ln>
          </p:spPr>
        </p:pic>
      </p:grpSp>
      <p:pic>
        <p:nvPicPr>
          <p:cNvPr id="7"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761999"/>
          </a:xfrm>
        </p:spPr>
        <p:txBody>
          <a:bodyPr/>
          <a:lstStyle/>
          <a:p>
            <a:r>
              <a:rPr lang="en-US" dirty="0" smtClean="0"/>
              <a:t>Coherence and Focus – Unit 2</a:t>
            </a:r>
            <a:endParaRPr lang="en-US" dirty="0"/>
          </a:p>
        </p:txBody>
      </p:sp>
      <p:sp>
        <p:nvSpPr>
          <p:cNvPr id="3" name="Subtitle 2"/>
          <p:cNvSpPr>
            <a:spLocks noGrp="1"/>
          </p:cNvSpPr>
          <p:nvPr>
            <p:ph type="subTitle" idx="1"/>
          </p:nvPr>
        </p:nvSpPr>
        <p:spPr>
          <a:xfrm>
            <a:off x="609600" y="1066800"/>
            <a:ext cx="8153400" cy="4648200"/>
          </a:xfrm>
        </p:spPr>
        <p:txBody>
          <a:bodyPr/>
          <a:lstStyle/>
          <a:p>
            <a:r>
              <a:rPr lang="en-US" dirty="0" smtClean="0">
                <a:solidFill>
                  <a:schemeClr val="tx1"/>
                </a:solidFill>
              </a:rPr>
              <a:t>What foundation is being built?</a:t>
            </a:r>
          </a:p>
          <a:p>
            <a:r>
              <a:rPr lang="en-US" dirty="0" smtClean="0">
                <a:solidFill>
                  <a:schemeClr val="tx1"/>
                </a:solidFill>
              </a:rPr>
              <a:t>Where does this understanding lead students?</a:t>
            </a:r>
          </a:p>
          <a:p>
            <a:pPr algn="l">
              <a:buFont typeface="Arial" pitchFamily="34" charset="0"/>
              <a:buChar char="•"/>
            </a:pPr>
            <a:endParaRPr lang="en-US" dirty="0">
              <a:solidFill>
                <a:schemeClr val="tx1"/>
              </a:solidFill>
            </a:endParaRPr>
          </a:p>
        </p:txBody>
      </p:sp>
      <p:sp>
        <p:nvSpPr>
          <p:cNvPr id="8" name="Rectangle 7"/>
          <p:cNvSpPr/>
          <p:nvPr/>
        </p:nvSpPr>
        <p:spPr>
          <a:xfrm>
            <a:off x="1581912" y="2133600"/>
            <a:ext cx="5961888" cy="3733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9" name="Group 8"/>
          <p:cNvGrpSpPr/>
          <p:nvPr/>
        </p:nvGrpSpPr>
        <p:grpSpPr>
          <a:xfrm>
            <a:off x="1595628" y="2133600"/>
            <a:ext cx="5943600" cy="3728266"/>
            <a:chOff x="1595628" y="2133600"/>
            <a:chExt cx="5943600" cy="3728266"/>
          </a:xfrm>
        </p:grpSpPr>
        <p:pic>
          <p:nvPicPr>
            <p:cNvPr id="6146" name="Picture 2"/>
            <p:cNvPicPr>
              <a:picLocks noChangeAspect="1" noChangeArrowheads="1"/>
            </p:cNvPicPr>
            <p:nvPr/>
          </p:nvPicPr>
          <p:blipFill>
            <a:blip r:embed="rId4" cstate="print"/>
            <a:srcRect/>
            <a:stretch>
              <a:fillRect/>
            </a:stretch>
          </p:blipFill>
          <p:spPr bwMode="auto">
            <a:xfrm>
              <a:off x="1595628" y="3886200"/>
              <a:ext cx="5943600" cy="1975666"/>
            </a:xfrm>
            <a:prstGeom prst="rect">
              <a:avLst/>
            </a:prstGeom>
            <a:noFill/>
            <a:ln w="9525">
              <a:noFill/>
              <a:miter lim="800000"/>
              <a:headEnd/>
              <a:tailEnd/>
            </a:ln>
          </p:spPr>
        </p:pic>
        <p:pic>
          <p:nvPicPr>
            <p:cNvPr id="1026" name="Picture 2"/>
            <p:cNvPicPr>
              <a:picLocks noChangeAspect="1" noChangeArrowheads="1"/>
            </p:cNvPicPr>
            <p:nvPr/>
          </p:nvPicPr>
          <p:blipFill>
            <a:blip r:embed="rId5" cstate="print"/>
            <a:srcRect/>
            <a:stretch>
              <a:fillRect/>
            </a:stretch>
          </p:blipFill>
          <p:spPr bwMode="auto">
            <a:xfrm>
              <a:off x="1595628" y="2133600"/>
              <a:ext cx="5943600" cy="1755897"/>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761999"/>
          </a:xfrm>
        </p:spPr>
        <p:txBody>
          <a:bodyPr/>
          <a:lstStyle/>
          <a:p>
            <a:r>
              <a:rPr lang="en-US" dirty="0" smtClean="0"/>
              <a:t>Coherence and Focus – Unit 2</a:t>
            </a:r>
            <a:endParaRPr lang="en-US" dirty="0"/>
          </a:p>
        </p:txBody>
      </p:sp>
      <p:sp>
        <p:nvSpPr>
          <p:cNvPr id="3" name="Subtitle 2"/>
          <p:cNvSpPr>
            <a:spLocks noGrp="1"/>
          </p:cNvSpPr>
          <p:nvPr>
            <p:ph type="subTitle" idx="1"/>
          </p:nvPr>
        </p:nvSpPr>
        <p:spPr>
          <a:xfrm>
            <a:off x="304800" y="1066800"/>
            <a:ext cx="8610600" cy="4648200"/>
          </a:xfrm>
        </p:spPr>
        <p:txBody>
          <a:bodyPr/>
          <a:lstStyle/>
          <a:p>
            <a:pPr algn="l"/>
            <a:r>
              <a:rPr lang="en-US" dirty="0" smtClean="0">
                <a:solidFill>
                  <a:schemeClr val="tx1"/>
                </a:solidFill>
              </a:rPr>
              <a:t>View across grade bands</a:t>
            </a:r>
          </a:p>
          <a:p>
            <a:pPr lvl="1" algn="l">
              <a:buFont typeface="Arial" pitchFamily="34" charset="0"/>
              <a:buChar char="•"/>
            </a:pPr>
            <a:r>
              <a:rPr lang="en-US" dirty="0" smtClean="0">
                <a:solidFill>
                  <a:schemeClr val="tx1"/>
                </a:solidFill>
              </a:rPr>
              <a:t> K-8</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Operations with rational numbers and algebraic thinking</a:t>
            </a:r>
          </a:p>
          <a:p>
            <a:pPr lvl="2" algn="l">
              <a:buFont typeface="Wingdings" pitchFamily="2" charset="2"/>
              <a:buChar char="Ø"/>
            </a:pPr>
            <a:r>
              <a:rPr lang="en-US" dirty="0" smtClean="0">
                <a:solidFill>
                  <a:schemeClr val="tx1"/>
                </a:solidFill>
              </a:rPr>
              <a:t> Proportional reasoning, expressions, equations and inequalities</a:t>
            </a:r>
          </a:p>
          <a:p>
            <a:pPr lvl="2" algn="l">
              <a:buFont typeface="Wingdings" pitchFamily="2" charset="2"/>
              <a:buChar char="Ø"/>
            </a:pPr>
            <a:r>
              <a:rPr lang="en-US" dirty="0" smtClean="0">
                <a:solidFill>
                  <a:schemeClr val="tx1"/>
                </a:solidFill>
              </a:rPr>
              <a:t> Linear functions &amp; models, and solving linear systems</a:t>
            </a:r>
          </a:p>
          <a:p>
            <a:pPr lvl="1" algn="l">
              <a:buFont typeface="Arial" pitchFamily="34" charset="0"/>
              <a:buChar char="•"/>
            </a:pPr>
            <a:r>
              <a:rPr lang="en-US" dirty="0" smtClean="0">
                <a:solidFill>
                  <a:schemeClr val="tx1"/>
                </a:solidFill>
              </a:rPr>
              <a:t> 10</a:t>
            </a:r>
            <a:r>
              <a:rPr lang="en-US" baseline="30000" dirty="0" smtClean="0">
                <a:solidFill>
                  <a:schemeClr val="tx1"/>
                </a:solidFill>
              </a:rPr>
              <a:t>th</a:t>
            </a:r>
            <a:r>
              <a:rPr lang="en-US" dirty="0" smtClean="0">
                <a:solidFill>
                  <a:schemeClr val="tx1"/>
                </a:solidFill>
              </a:rPr>
              <a:t>-12</a:t>
            </a:r>
            <a:r>
              <a:rPr lang="en-US" baseline="30000" dirty="0" smtClean="0">
                <a:solidFill>
                  <a:schemeClr val="tx1"/>
                </a:solidFill>
              </a:rPr>
              <a:t>th</a:t>
            </a:r>
            <a:r>
              <a:rPr lang="en-US" dirty="0" smtClean="0">
                <a:solidFill>
                  <a:schemeClr val="tx1"/>
                </a:solidFill>
              </a:rPr>
              <a:t> </a:t>
            </a:r>
          </a:p>
          <a:p>
            <a:pPr lvl="2" algn="l">
              <a:buFont typeface="Wingdings" pitchFamily="2" charset="2"/>
              <a:buChar char="Ø"/>
            </a:pPr>
            <a:r>
              <a:rPr lang="en-US" dirty="0" smtClean="0">
                <a:solidFill>
                  <a:schemeClr val="tx1"/>
                </a:solidFill>
              </a:rPr>
              <a:t>Linear functions</a:t>
            </a:r>
          </a:p>
          <a:p>
            <a:pPr lvl="2" algn="l">
              <a:buFont typeface="Wingdings" pitchFamily="2" charset="2"/>
              <a:buChar char="Ø"/>
            </a:pPr>
            <a:r>
              <a:rPr lang="en-US" dirty="0" smtClean="0">
                <a:solidFill>
                  <a:schemeClr val="tx1"/>
                </a:solidFill>
              </a:rPr>
              <a:t>Transformations</a:t>
            </a:r>
          </a:p>
          <a:p>
            <a:pPr lvl="2" algn="l">
              <a:buFont typeface="Wingdings" pitchFamily="2" charset="2"/>
              <a:buChar char="Ø"/>
            </a:pPr>
            <a:r>
              <a:rPr lang="en-US" dirty="0" smtClean="0">
                <a:solidFill>
                  <a:schemeClr val="tx1"/>
                </a:solidFill>
              </a:rPr>
              <a:t>Solving various functions</a:t>
            </a: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2191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304800" y="1524000"/>
            <a:ext cx="8382000" cy="4419600"/>
          </a:xfrm>
        </p:spPr>
        <p:txBody>
          <a:bodyPr/>
          <a:lstStyle/>
          <a:p>
            <a:r>
              <a:rPr lang="en-US" sz="2800" dirty="0" smtClean="0">
                <a:solidFill>
                  <a:schemeClr val="tx1"/>
                </a:solidFill>
              </a:rPr>
              <a:t>Jaden has a prepaid phone plan that charges 15 cents for each text sent and 10 cents per minute for calls. </a:t>
            </a:r>
          </a:p>
          <a:p>
            <a:r>
              <a:rPr lang="en-US" sz="1000" dirty="0" smtClean="0">
                <a:solidFill>
                  <a:schemeClr val="tx1"/>
                </a:solidFill>
              </a:rPr>
              <a:t> </a:t>
            </a:r>
          </a:p>
          <a:p>
            <a:pPr marL="0" lvl="1"/>
            <a:r>
              <a:rPr lang="en-US" dirty="0" smtClean="0">
                <a:solidFill>
                  <a:schemeClr val="tx1"/>
                </a:solidFill>
              </a:rPr>
              <a:t>If Jaden wants to send 21 texts and only has $6, how many minutes can he talk?  Will this use all of his money?  If not, will how much money will he have left?  Justify your answer.</a:t>
            </a:r>
          </a:p>
          <a:p>
            <a:pPr algn="l"/>
            <a:endParaRPr lang="en-US" dirty="0" smtClean="0">
              <a:solidFill>
                <a:schemeClr val="tx1"/>
              </a:solidFill>
            </a:endParaRPr>
          </a:p>
          <a:p>
            <a:pPr algn="l"/>
            <a:endParaRPr lang="en-US" sz="1800" dirty="0" smtClean="0">
              <a:solidFill>
                <a:schemeClr val="tx1"/>
              </a:solidFill>
              <a:latin typeface="Arial Narrow" pitchFamily="34" charset="0"/>
            </a:endParaRPr>
          </a:p>
          <a:p>
            <a:pPr algn="l"/>
            <a:endParaRPr lang="en-US" sz="1800" dirty="0" smtClean="0">
              <a:solidFill>
                <a:schemeClr val="tx1"/>
              </a:solidFill>
              <a:latin typeface="Arial Narrow" pitchFamily="34" charset="0"/>
            </a:endParaRPr>
          </a:p>
          <a:p>
            <a:pPr algn="l"/>
            <a:endParaRPr lang="en-US" sz="1800" dirty="0" smtClean="0">
              <a:solidFill>
                <a:schemeClr val="tx1"/>
              </a:solidFill>
              <a:latin typeface="Arial Narrow" pitchFamily="34" charset="0"/>
            </a:endParaRPr>
          </a:p>
          <a:p>
            <a:pPr algn="l"/>
            <a:r>
              <a:rPr lang="en-US" sz="1800" dirty="0" smtClean="0">
                <a:solidFill>
                  <a:schemeClr val="tx1"/>
                </a:solidFill>
                <a:latin typeface="Arial Narrow" pitchFamily="34" charset="0"/>
              </a:rPr>
              <a:t>Adapted from  CCGPS Frameworks</a:t>
            </a:r>
          </a:p>
          <a:p>
            <a:pPr algn="l"/>
            <a:endParaRPr lang="en-US" sz="1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graphicFrame>
        <p:nvGraphicFramePr>
          <p:cNvPr id="4" name="Table 3"/>
          <p:cNvGraphicFramePr>
            <a:graphicFrameLocks noGrp="1"/>
          </p:cNvGraphicFramePr>
          <p:nvPr/>
        </p:nvGraphicFramePr>
        <p:xfrm>
          <a:off x="1524000" y="1397000"/>
          <a:ext cx="6096000" cy="1112520"/>
        </p:xfrm>
        <a:graphic>
          <a:graphicData uri="http://schemas.openxmlformats.org/drawingml/2006/table">
            <a:tbl>
              <a:tblPr firstRow="1" bandRow="1">
                <a:tableStyleId>{93296810-A885-4BE3-A3E7-6D5BEEA58F35}</a:tableStyleId>
              </a:tblPr>
              <a:tblGrid>
                <a:gridCol w="1524000"/>
                <a:gridCol w="1524000"/>
                <a:gridCol w="1524000"/>
                <a:gridCol w="1524000"/>
              </a:tblGrid>
              <a:tr h="370840">
                <a:tc>
                  <a:txBody>
                    <a:bodyPr/>
                    <a:lstStyle/>
                    <a:p>
                      <a:endParaRPr lang="en-US" dirty="0"/>
                    </a:p>
                  </a:txBody>
                  <a:tcPr/>
                </a:tc>
                <a:tc>
                  <a:txBody>
                    <a:bodyPr/>
                    <a:lstStyle/>
                    <a:p>
                      <a:r>
                        <a:rPr lang="en-US" dirty="0" smtClean="0"/>
                        <a:t>Number</a:t>
                      </a:r>
                      <a:endParaRPr lang="en-US" dirty="0"/>
                    </a:p>
                  </a:txBody>
                  <a:tcPr/>
                </a:tc>
                <a:tc>
                  <a:txBody>
                    <a:bodyPr/>
                    <a:lstStyle/>
                    <a:p>
                      <a:r>
                        <a:rPr lang="en-US" dirty="0" smtClean="0"/>
                        <a:t>Cost</a:t>
                      </a:r>
                      <a:endParaRPr lang="en-US" dirty="0"/>
                    </a:p>
                  </a:txBody>
                  <a:tcPr/>
                </a:tc>
                <a:tc>
                  <a:txBody>
                    <a:bodyPr/>
                    <a:lstStyle/>
                    <a:p>
                      <a:r>
                        <a:rPr lang="en-US" dirty="0" smtClean="0"/>
                        <a:t>Total Cost</a:t>
                      </a:r>
                      <a:endParaRPr lang="en-US" dirty="0"/>
                    </a:p>
                  </a:txBody>
                  <a:tcPr/>
                </a:tc>
              </a:tr>
              <a:tr h="370840">
                <a:tc>
                  <a:txBody>
                    <a:bodyPr/>
                    <a:lstStyle/>
                    <a:p>
                      <a:r>
                        <a:rPr lang="en-US" dirty="0" smtClean="0"/>
                        <a:t>Text</a:t>
                      </a:r>
                      <a:endParaRPr lang="en-US" dirty="0"/>
                    </a:p>
                  </a:txBody>
                  <a:tcPr/>
                </a:tc>
                <a:tc>
                  <a:txBody>
                    <a:bodyPr/>
                    <a:lstStyle/>
                    <a:p>
                      <a:r>
                        <a:rPr lang="en-US" i="1" smtClean="0"/>
                        <a:t>t</a:t>
                      </a:r>
                      <a:endParaRPr lang="en-US" i="1" dirty="0"/>
                    </a:p>
                  </a:txBody>
                  <a:tcPr/>
                </a:tc>
                <a:tc>
                  <a:txBody>
                    <a:bodyPr/>
                    <a:lstStyle/>
                    <a:p>
                      <a:r>
                        <a:rPr lang="en-US" dirty="0" smtClean="0"/>
                        <a:t>.15</a:t>
                      </a:r>
                      <a:endParaRPr lang="en-US" dirty="0"/>
                    </a:p>
                  </a:txBody>
                  <a:tcPr/>
                </a:tc>
                <a:tc>
                  <a:txBody>
                    <a:bodyPr/>
                    <a:lstStyle/>
                    <a:p>
                      <a:r>
                        <a:rPr lang="en-US" dirty="0" smtClean="0"/>
                        <a:t>.15</a:t>
                      </a:r>
                      <a:r>
                        <a:rPr lang="en-US" i="1" dirty="0" smtClean="0"/>
                        <a:t>t</a:t>
                      </a:r>
                      <a:endParaRPr lang="en-US" dirty="0"/>
                    </a:p>
                  </a:txBody>
                  <a:tcPr/>
                </a:tc>
              </a:tr>
              <a:tr h="370840">
                <a:tc>
                  <a:txBody>
                    <a:bodyPr/>
                    <a:lstStyle/>
                    <a:p>
                      <a:r>
                        <a:rPr lang="en-US" dirty="0" smtClean="0"/>
                        <a:t>Calls</a:t>
                      </a:r>
                      <a:endParaRPr lang="en-US" dirty="0"/>
                    </a:p>
                  </a:txBody>
                  <a:tcPr/>
                </a:tc>
                <a:tc>
                  <a:txBody>
                    <a:bodyPr/>
                    <a:lstStyle/>
                    <a:p>
                      <a:r>
                        <a:rPr lang="en-US" i="1" dirty="0" smtClean="0"/>
                        <a:t>c</a:t>
                      </a:r>
                      <a:endParaRPr lang="en-US" i="1" dirty="0"/>
                    </a:p>
                  </a:txBody>
                  <a:tcPr/>
                </a:tc>
                <a:tc>
                  <a:txBody>
                    <a:bodyPr/>
                    <a:lstStyle/>
                    <a:p>
                      <a:r>
                        <a:rPr lang="en-US" dirty="0" smtClean="0"/>
                        <a:t>.1</a:t>
                      </a:r>
                      <a:endParaRPr lang="en-US" dirty="0"/>
                    </a:p>
                  </a:txBody>
                  <a:tcPr/>
                </a:tc>
                <a:tc>
                  <a:txBody>
                    <a:bodyPr/>
                    <a:lstStyle/>
                    <a:p>
                      <a:r>
                        <a:rPr lang="en-US" dirty="0" smtClean="0"/>
                        <a:t>.1</a:t>
                      </a:r>
                      <a:r>
                        <a:rPr lang="en-US" i="1" dirty="0" smtClean="0"/>
                        <a:t>c</a:t>
                      </a:r>
                      <a:endParaRPr lang="en-US" dirty="0"/>
                    </a:p>
                  </a:txBody>
                  <a:tcPr/>
                </a:tc>
              </a:tr>
            </a:tbl>
          </a:graphicData>
        </a:graphic>
      </p:graphicFrame>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graphicFrame>
        <p:nvGraphicFramePr>
          <p:cNvPr id="4" name="Table 3"/>
          <p:cNvGraphicFramePr>
            <a:graphicFrameLocks noGrp="1"/>
          </p:cNvGraphicFramePr>
          <p:nvPr/>
        </p:nvGraphicFramePr>
        <p:xfrm>
          <a:off x="1524000" y="1397000"/>
          <a:ext cx="6096000" cy="1112520"/>
        </p:xfrm>
        <a:graphic>
          <a:graphicData uri="http://schemas.openxmlformats.org/drawingml/2006/table">
            <a:tbl>
              <a:tblPr firstRow="1" bandRow="1">
                <a:tableStyleId>{93296810-A885-4BE3-A3E7-6D5BEEA58F35}</a:tableStyleId>
              </a:tblPr>
              <a:tblGrid>
                <a:gridCol w="1524000"/>
                <a:gridCol w="1524000"/>
                <a:gridCol w="1524000"/>
                <a:gridCol w="1524000"/>
              </a:tblGrid>
              <a:tr h="370840">
                <a:tc>
                  <a:txBody>
                    <a:bodyPr/>
                    <a:lstStyle/>
                    <a:p>
                      <a:endParaRPr lang="en-US" dirty="0"/>
                    </a:p>
                  </a:txBody>
                  <a:tcPr/>
                </a:tc>
                <a:tc>
                  <a:txBody>
                    <a:bodyPr/>
                    <a:lstStyle/>
                    <a:p>
                      <a:r>
                        <a:rPr lang="en-US" dirty="0" smtClean="0"/>
                        <a:t>Number</a:t>
                      </a:r>
                      <a:endParaRPr lang="en-US" dirty="0"/>
                    </a:p>
                  </a:txBody>
                  <a:tcPr/>
                </a:tc>
                <a:tc>
                  <a:txBody>
                    <a:bodyPr/>
                    <a:lstStyle/>
                    <a:p>
                      <a:r>
                        <a:rPr lang="en-US" dirty="0" smtClean="0"/>
                        <a:t>Cost</a:t>
                      </a:r>
                      <a:endParaRPr lang="en-US" dirty="0"/>
                    </a:p>
                  </a:txBody>
                  <a:tcPr/>
                </a:tc>
                <a:tc>
                  <a:txBody>
                    <a:bodyPr/>
                    <a:lstStyle/>
                    <a:p>
                      <a:r>
                        <a:rPr lang="en-US" dirty="0" smtClean="0"/>
                        <a:t>Total Cost</a:t>
                      </a:r>
                      <a:endParaRPr lang="en-US" dirty="0"/>
                    </a:p>
                  </a:txBody>
                  <a:tcPr/>
                </a:tc>
              </a:tr>
              <a:tr h="370840">
                <a:tc>
                  <a:txBody>
                    <a:bodyPr/>
                    <a:lstStyle/>
                    <a:p>
                      <a:r>
                        <a:rPr lang="en-US" dirty="0" smtClean="0"/>
                        <a:t>Text</a:t>
                      </a:r>
                      <a:endParaRPr lang="en-US" dirty="0"/>
                    </a:p>
                  </a:txBody>
                  <a:tcPr/>
                </a:tc>
                <a:tc>
                  <a:txBody>
                    <a:bodyPr/>
                    <a:lstStyle/>
                    <a:p>
                      <a:r>
                        <a:rPr lang="en-US" i="1" smtClean="0"/>
                        <a:t>t</a:t>
                      </a:r>
                      <a:endParaRPr lang="en-US" i="1" dirty="0"/>
                    </a:p>
                  </a:txBody>
                  <a:tcPr/>
                </a:tc>
                <a:tc>
                  <a:txBody>
                    <a:bodyPr/>
                    <a:lstStyle/>
                    <a:p>
                      <a:r>
                        <a:rPr lang="en-US" dirty="0" smtClean="0"/>
                        <a:t>.15</a:t>
                      </a:r>
                      <a:endParaRPr lang="en-US" dirty="0"/>
                    </a:p>
                  </a:txBody>
                  <a:tcPr/>
                </a:tc>
                <a:tc>
                  <a:txBody>
                    <a:bodyPr/>
                    <a:lstStyle/>
                    <a:p>
                      <a:r>
                        <a:rPr lang="en-US" dirty="0" smtClean="0"/>
                        <a:t>.15</a:t>
                      </a:r>
                      <a:r>
                        <a:rPr lang="en-US" i="1" dirty="0" smtClean="0"/>
                        <a:t>t</a:t>
                      </a:r>
                      <a:endParaRPr lang="en-US" dirty="0"/>
                    </a:p>
                  </a:txBody>
                  <a:tcPr/>
                </a:tc>
              </a:tr>
              <a:tr h="370840">
                <a:tc>
                  <a:txBody>
                    <a:bodyPr/>
                    <a:lstStyle/>
                    <a:p>
                      <a:r>
                        <a:rPr lang="en-US" dirty="0" smtClean="0"/>
                        <a:t>Calls</a:t>
                      </a:r>
                      <a:endParaRPr lang="en-US" dirty="0"/>
                    </a:p>
                  </a:txBody>
                  <a:tcPr/>
                </a:tc>
                <a:tc>
                  <a:txBody>
                    <a:bodyPr/>
                    <a:lstStyle/>
                    <a:p>
                      <a:r>
                        <a:rPr lang="en-US" i="1" dirty="0" smtClean="0"/>
                        <a:t>c</a:t>
                      </a:r>
                      <a:endParaRPr lang="en-US" i="1" dirty="0"/>
                    </a:p>
                  </a:txBody>
                  <a:tcPr/>
                </a:tc>
                <a:tc>
                  <a:txBody>
                    <a:bodyPr/>
                    <a:lstStyle/>
                    <a:p>
                      <a:r>
                        <a:rPr lang="en-US" dirty="0" smtClean="0"/>
                        <a:t>.1</a:t>
                      </a:r>
                      <a:endParaRPr lang="en-US" dirty="0"/>
                    </a:p>
                  </a:txBody>
                  <a:tcPr/>
                </a:tc>
                <a:tc>
                  <a:txBody>
                    <a:bodyPr/>
                    <a:lstStyle/>
                    <a:p>
                      <a:r>
                        <a:rPr lang="en-US" dirty="0" smtClean="0"/>
                        <a:t>.1</a:t>
                      </a:r>
                      <a:r>
                        <a:rPr lang="en-US" i="1" dirty="0" smtClean="0"/>
                        <a:t>c</a:t>
                      </a:r>
                      <a:endParaRPr lang="en-US" dirty="0"/>
                    </a:p>
                  </a:txBody>
                  <a:tcPr/>
                </a:tc>
              </a:tr>
            </a:tbl>
          </a:graphicData>
        </a:graphic>
      </p:graphicFrame>
      <p:sp>
        <p:nvSpPr>
          <p:cNvPr id="5" name="TextBox 4"/>
          <p:cNvSpPr txBox="1"/>
          <p:nvPr/>
        </p:nvSpPr>
        <p:spPr>
          <a:xfrm>
            <a:off x="1524000" y="2895600"/>
            <a:ext cx="6096000" cy="369332"/>
          </a:xfrm>
          <a:prstGeom prst="rect">
            <a:avLst/>
          </a:prstGeom>
          <a:noFill/>
        </p:spPr>
        <p:txBody>
          <a:bodyPr wrap="square" rtlCol="0">
            <a:spAutoFit/>
          </a:bodyPr>
          <a:lstStyle/>
          <a:p>
            <a:r>
              <a:rPr lang="en-US" dirty="0" smtClean="0"/>
              <a:t>.15</a:t>
            </a:r>
            <a:r>
              <a:rPr lang="en-US" i="1" dirty="0" smtClean="0"/>
              <a:t>t</a:t>
            </a:r>
            <a:r>
              <a:rPr lang="en-US" dirty="0" smtClean="0"/>
              <a:t> + .1</a:t>
            </a:r>
            <a:r>
              <a:rPr lang="en-US" i="1" dirty="0" smtClean="0"/>
              <a:t>c = Cost per month</a:t>
            </a:r>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graphicFrame>
        <p:nvGraphicFramePr>
          <p:cNvPr id="4" name="Table 3"/>
          <p:cNvGraphicFramePr>
            <a:graphicFrameLocks noGrp="1"/>
          </p:cNvGraphicFramePr>
          <p:nvPr/>
        </p:nvGraphicFramePr>
        <p:xfrm>
          <a:off x="1524000" y="1397000"/>
          <a:ext cx="6096000" cy="1112520"/>
        </p:xfrm>
        <a:graphic>
          <a:graphicData uri="http://schemas.openxmlformats.org/drawingml/2006/table">
            <a:tbl>
              <a:tblPr firstRow="1" bandRow="1">
                <a:tableStyleId>{93296810-A885-4BE3-A3E7-6D5BEEA58F35}</a:tableStyleId>
              </a:tblPr>
              <a:tblGrid>
                <a:gridCol w="1524000"/>
                <a:gridCol w="1524000"/>
                <a:gridCol w="1524000"/>
                <a:gridCol w="1524000"/>
              </a:tblGrid>
              <a:tr h="370840">
                <a:tc>
                  <a:txBody>
                    <a:bodyPr/>
                    <a:lstStyle/>
                    <a:p>
                      <a:endParaRPr lang="en-US" dirty="0"/>
                    </a:p>
                  </a:txBody>
                  <a:tcPr/>
                </a:tc>
                <a:tc>
                  <a:txBody>
                    <a:bodyPr/>
                    <a:lstStyle/>
                    <a:p>
                      <a:r>
                        <a:rPr lang="en-US" dirty="0" smtClean="0"/>
                        <a:t>Number</a:t>
                      </a:r>
                      <a:endParaRPr lang="en-US" dirty="0"/>
                    </a:p>
                  </a:txBody>
                  <a:tcPr/>
                </a:tc>
                <a:tc>
                  <a:txBody>
                    <a:bodyPr/>
                    <a:lstStyle/>
                    <a:p>
                      <a:r>
                        <a:rPr lang="en-US" dirty="0" smtClean="0"/>
                        <a:t>Cost</a:t>
                      </a:r>
                      <a:endParaRPr lang="en-US" dirty="0"/>
                    </a:p>
                  </a:txBody>
                  <a:tcPr/>
                </a:tc>
                <a:tc>
                  <a:txBody>
                    <a:bodyPr/>
                    <a:lstStyle/>
                    <a:p>
                      <a:r>
                        <a:rPr lang="en-US" dirty="0" smtClean="0"/>
                        <a:t>Total Cost</a:t>
                      </a:r>
                      <a:endParaRPr lang="en-US" dirty="0"/>
                    </a:p>
                  </a:txBody>
                  <a:tcPr/>
                </a:tc>
              </a:tr>
              <a:tr h="370840">
                <a:tc>
                  <a:txBody>
                    <a:bodyPr/>
                    <a:lstStyle/>
                    <a:p>
                      <a:r>
                        <a:rPr lang="en-US" dirty="0" smtClean="0"/>
                        <a:t>Text</a:t>
                      </a:r>
                      <a:endParaRPr lang="en-US" dirty="0"/>
                    </a:p>
                  </a:txBody>
                  <a:tcPr/>
                </a:tc>
                <a:tc>
                  <a:txBody>
                    <a:bodyPr/>
                    <a:lstStyle/>
                    <a:p>
                      <a:r>
                        <a:rPr lang="en-US" i="1" smtClean="0"/>
                        <a:t>t</a:t>
                      </a:r>
                      <a:endParaRPr lang="en-US" i="1" dirty="0"/>
                    </a:p>
                  </a:txBody>
                  <a:tcPr/>
                </a:tc>
                <a:tc>
                  <a:txBody>
                    <a:bodyPr/>
                    <a:lstStyle/>
                    <a:p>
                      <a:r>
                        <a:rPr lang="en-US" dirty="0" smtClean="0"/>
                        <a:t>.15</a:t>
                      </a:r>
                      <a:endParaRPr lang="en-US" dirty="0"/>
                    </a:p>
                  </a:txBody>
                  <a:tcPr/>
                </a:tc>
                <a:tc>
                  <a:txBody>
                    <a:bodyPr/>
                    <a:lstStyle/>
                    <a:p>
                      <a:r>
                        <a:rPr lang="en-US" dirty="0" smtClean="0"/>
                        <a:t>.15</a:t>
                      </a:r>
                      <a:r>
                        <a:rPr lang="en-US" i="1" dirty="0" smtClean="0"/>
                        <a:t>t</a:t>
                      </a:r>
                      <a:endParaRPr lang="en-US" dirty="0"/>
                    </a:p>
                  </a:txBody>
                  <a:tcPr/>
                </a:tc>
              </a:tr>
              <a:tr h="370840">
                <a:tc>
                  <a:txBody>
                    <a:bodyPr/>
                    <a:lstStyle/>
                    <a:p>
                      <a:r>
                        <a:rPr lang="en-US" dirty="0" smtClean="0"/>
                        <a:t>Calls</a:t>
                      </a:r>
                      <a:endParaRPr lang="en-US" dirty="0"/>
                    </a:p>
                  </a:txBody>
                  <a:tcPr/>
                </a:tc>
                <a:tc>
                  <a:txBody>
                    <a:bodyPr/>
                    <a:lstStyle/>
                    <a:p>
                      <a:r>
                        <a:rPr lang="en-US" i="1" dirty="0" smtClean="0"/>
                        <a:t>c</a:t>
                      </a:r>
                      <a:endParaRPr lang="en-US" i="1" dirty="0"/>
                    </a:p>
                  </a:txBody>
                  <a:tcPr/>
                </a:tc>
                <a:tc>
                  <a:txBody>
                    <a:bodyPr/>
                    <a:lstStyle/>
                    <a:p>
                      <a:r>
                        <a:rPr lang="en-US" dirty="0" smtClean="0"/>
                        <a:t>.1</a:t>
                      </a:r>
                      <a:endParaRPr lang="en-US" dirty="0"/>
                    </a:p>
                  </a:txBody>
                  <a:tcPr/>
                </a:tc>
                <a:tc>
                  <a:txBody>
                    <a:bodyPr/>
                    <a:lstStyle/>
                    <a:p>
                      <a:r>
                        <a:rPr lang="en-US" dirty="0" smtClean="0"/>
                        <a:t>.1</a:t>
                      </a:r>
                      <a:r>
                        <a:rPr lang="en-US" i="1" dirty="0" smtClean="0"/>
                        <a:t>c</a:t>
                      </a:r>
                      <a:endParaRPr lang="en-US" dirty="0"/>
                    </a:p>
                  </a:txBody>
                  <a:tcPr/>
                </a:tc>
              </a:tr>
            </a:tbl>
          </a:graphicData>
        </a:graphic>
      </p:graphicFrame>
      <p:sp>
        <p:nvSpPr>
          <p:cNvPr id="5" name="TextBox 4"/>
          <p:cNvSpPr txBox="1"/>
          <p:nvPr/>
        </p:nvSpPr>
        <p:spPr>
          <a:xfrm>
            <a:off x="1524000" y="2895600"/>
            <a:ext cx="6096000" cy="800219"/>
          </a:xfrm>
          <a:prstGeom prst="rect">
            <a:avLst/>
          </a:prstGeom>
          <a:noFill/>
        </p:spPr>
        <p:txBody>
          <a:bodyPr wrap="square" rtlCol="0">
            <a:spAutoFit/>
          </a:bodyPr>
          <a:lstStyle/>
          <a:p>
            <a:r>
              <a:rPr lang="en-US" dirty="0" smtClean="0"/>
              <a:t>.15</a:t>
            </a:r>
            <a:r>
              <a:rPr lang="en-US" i="1" dirty="0" smtClean="0"/>
              <a:t>t</a:t>
            </a:r>
            <a:r>
              <a:rPr lang="en-US" dirty="0" smtClean="0"/>
              <a:t> + .1</a:t>
            </a:r>
            <a:r>
              <a:rPr lang="en-US" i="1" dirty="0" smtClean="0"/>
              <a:t>c = Cost per month</a:t>
            </a:r>
          </a:p>
          <a:p>
            <a:pPr>
              <a:spcBef>
                <a:spcPts val="1200"/>
              </a:spcBef>
            </a:pPr>
            <a:r>
              <a:rPr lang="en-US" dirty="0" smtClean="0"/>
              <a:t>.15(21) + .1</a:t>
            </a:r>
            <a:r>
              <a:rPr lang="en-US" i="1" dirty="0" smtClean="0"/>
              <a:t>c</a:t>
            </a:r>
            <a:r>
              <a:rPr lang="en-US" dirty="0" smtClean="0"/>
              <a:t> ≤ 6.00</a:t>
            </a:r>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graphicFrame>
        <p:nvGraphicFramePr>
          <p:cNvPr id="4" name="Table 3"/>
          <p:cNvGraphicFramePr>
            <a:graphicFrameLocks noGrp="1"/>
          </p:cNvGraphicFramePr>
          <p:nvPr/>
        </p:nvGraphicFramePr>
        <p:xfrm>
          <a:off x="1524000" y="1397000"/>
          <a:ext cx="6096000" cy="1112520"/>
        </p:xfrm>
        <a:graphic>
          <a:graphicData uri="http://schemas.openxmlformats.org/drawingml/2006/table">
            <a:tbl>
              <a:tblPr firstRow="1" bandRow="1">
                <a:tableStyleId>{93296810-A885-4BE3-A3E7-6D5BEEA58F35}</a:tableStyleId>
              </a:tblPr>
              <a:tblGrid>
                <a:gridCol w="1524000"/>
                <a:gridCol w="1524000"/>
                <a:gridCol w="1524000"/>
                <a:gridCol w="1524000"/>
              </a:tblGrid>
              <a:tr h="370840">
                <a:tc>
                  <a:txBody>
                    <a:bodyPr/>
                    <a:lstStyle/>
                    <a:p>
                      <a:endParaRPr lang="en-US" dirty="0"/>
                    </a:p>
                  </a:txBody>
                  <a:tcPr/>
                </a:tc>
                <a:tc>
                  <a:txBody>
                    <a:bodyPr/>
                    <a:lstStyle/>
                    <a:p>
                      <a:r>
                        <a:rPr lang="en-US" dirty="0" smtClean="0"/>
                        <a:t>Number</a:t>
                      </a:r>
                      <a:endParaRPr lang="en-US" dirty="0"/>
                    </a:p>
                  </a:txBody>
                  <a:tcPr/>
                </a:tc>
                <a:tc>
                  <a:txBody>
                    <a:bodyPr/>
                    <a:lstStyle/>
                    <a:p>
                      <a:r>
                        <a:rPr lang="en-US" dirty="0" smtClean="0"/>
                        <a:t>Cost</a:t>
                      </a:r>
                      <a:endParaRPr lang="en-US" dirty="0"/>
                    </a:p>
                  </a:txBody>
                  <a:tcPr/>
                </a:tc>
                <a:tc>
                  <a:txBody>
                    <a:bodyPr/>
                    <a:lstStyle/>
                    <a:p>
                      <a:r>
                        <a:rPr lang="en-US" dirty="0" smtClean="0"/>
                        <a:t>Total Cost</a:t>
                      </a:r>
                      <a:endParaRPr lang="en-US" dirty="0"/>
                    </a:p>
                  </a:txBody>
                  <a:tcPr/>
                </a:tc>
              </a:tr>
              <a:tr h="370840">
                <a:tc>
                  <a:txBody>
                    <a:bodyPr/>
                    <a:lstStyle/>
                    <a:p>
                      <a:r>
                        <a:rPr lang="en-US" dirty="0" smtClean="0"/>
                        <a:t>Text</a:t>
                      </a:r>
                      <a:endParaRPr lang="en-US" dirty="0"/>
                    </a:p>
                  </a:txBody>
                  <a:tcPr/>
                </a:tc>
                <a:tc>
                  <a:txBody>
                    <a:bodyPr/>
                    <a:lstStyle/>
                    <a:p>
                      <a:r>
                        <a:rPr lang="en-US" i="1" smtClean="0"/>
                        <a:t>t</a:t>
                      </a:r>
                      <a:endParaRPr lang="en-US" i="1" dirty="0"/>
                    </a:p>
                  </a:txBody>
                  <a:tcPr/>
                </a:tc>
                <a:tc>
                  <a:txBody>
                    <a:bodyPr/>
                    <a:lstStyle/>
                    <a:p>
                      <a:r>
                        <a:rPr lang="en-US" dirty="0" smtClean="0"/>
                        <a:t>.15</a:t>
                      </a:r>
                      <a:endParaRPr lang="en-US" dirty="0"/>
                    </a:p>
                  </a:txBody>
                  <a:tcPr/>
                </a:tc>
                <a:tc>
                  <a:txBody>
                    <a:bodyPr/>
                    <a:lstStyle/>
                    <a:p>
                      <a:r>
                        <a:rPr lang="en-US" dirty="0" smtClean="0"/>
                        <a:t>.15</a:t>
                      </a:r>
                      <a:r>
                        <a:rPr lang="en-US" i="1" dirty="0" smtClean="0"/>
                        <a:t>t</a:t>
                      </a:r>
                      <a:endParaRPr lang="en-US" dirty="0"/>
                    </a:p>
                  </a:txBody>
                  <a:tcPr/>
                </a:tc>
              </a:tr>
              <a:tr h="370840">
                <a:tc>
                  <a:txBody>
                    <a:bodyPr/>
                    <a:lstStyle/>
                    <a:p>
                      <a:r>
                        <a:rPr lang="en-US" dirty="0" smtClean="0"/>
                        <a:t>Calls</a:t>
                      </a:r>
                      <a:endParaRPr lang="en-US" dirty="0"/>
                    </a:p>
                  </a:txBody>
                  <a:tcPr/>
                </a:tc>
                <a:tc>
                  <a:txBody>
                    <a:bodyPr/>
                    <a:lstStyle/>
                    <a:p>
                      <a:r>
                        <a:rPr lang="en-US" i="1" dirty="0" smtClean="0"/>
                        <a:t>c</a:t>
                      </a:r>
                      <a:endParaRPr lang="en-US" i="1" dirty="0"/>
                    </a:p>
                  </a:txBody>
                  <a:tcPr/>
                </a:tc>
                <a:tc>
                  <a:txBody>
                    <a:bodyPr/>
                    <a:lstStyle/>
                    <a:p>
                      <a:r>
                        <a:rPr lang="en-US" dirty="0" smtClean="0"/>
                        <a:t>.1</a:t>
                      </a:r>
                      <a:endParaRPr lang="en-US" dirty="0"/>
                    </a:p>
                  </a:txBody>
                  <a:tcPr/>
                </a:tc>
                <a:tc>
                  <a:txBody>
                    <a:bodyPr/>
                    <a:lstStyle/>
                    <a:p>
                      <a:r>
                        <a:rPr lang="en-US" dirty="0" smtClean="0"/>
                        <a:t>.1</a:t>
                      </a:r>
                      <a:r>
                        <a:rPr lang="en-US" i="1" dirty="0" smtClean="0"/>
                        <a:t>c</a:t>
                      </a:r>
                      <a:endParaRPr lang="en-US" dirty="0"/>
                    </a:p>
                  </a:txBody>
                  <a:tcPr/>
                </a:tc>
              </a:tr>
            </a:tbl>
          </a:graphicData>
        </a:graphic>
      </p:graphicFrame>
      <p:sp>
        <p:nvSpPr>
          <p:cNvPr id="5" name="TextBox 4"/>
          <p:cNvSpPr txBox="1"/>
          <p:nvPr/>
        </p:nvSpPr>
        <p:spPr>
          <a:xfrm>
            <a:off x="1524000" y="2895600"/>
            <a:ext cx="6096000" cy="1231106"/>
          </a:xfrm>
          <a:prstGeom prst="rect">
            <a:avLst/>
          </a:prstGeom>
          <a:noFill/>
        </p:spPr>
        <p:txBody>
          <a:bodyPr wrap="square" rtlCol="0">
            <a:spAutoFit/>
          </a:bodyPr>
          <a:lstStyle/>
          <a:p>
            <a:r>
              <a:rPr lang="en-US" dirty="0" smtClean="0"/>
              <a:t>.15</a:t>
            </a:r>
            <a:r>
              <a:rPr lang="en-US" i="1" dirty="0" smtClean="0"/>
              <a:t>t</a:t>
            </a:r>
            <a:r>
              <a:rPr lang="en-US" dirty="0" smtClean="0"/>
              <a:t> + .1</a:t>
            </a:r>
            <a:r>
              <a:rPr lang="en-US" i="1" dirty="0" smtClean="0"/>
              <a:t>c = Cost per month</a:t>
            </a:r>
          </a:p>
          <a:p>
            <a:pPr>
              <a:spcBef>
                <a:spcPts val="1200"/>
              </a:spcBef>
            </a:pPr>
            <a:r>
              <a:rPr lang="en-US" dirty="0" smtClean="0"/>
              <a:t>.15(21) + .1</a:t>
            </a:r>
            <a:r>
              <a:rPr lang="en-US" i="1" dirty="0" smtClean="0"/>
              <a:t>c</a:t>
            </a:r>
            <a:r>
              <a:rPr lang="en-US" dirty="0" smtClean="0"/>
              <a:t> ≤ 6.00</a:t>
            </a:r>
          </a:p>
          <a:p>
            <a:pPr>
              <a:spcBef>
                <a:spcPts val="1200"/>
              </a:spcBef>
            </a:pPr>
            <a:r>
              <a:rPr lang="en-US" dirty="0" smtClean="0"/>
              <a:t>3.15 + .1</a:t>
            </a:r>
            <a:r>
              <a:rPr lang="en-US" i="1" dirty="0" smtClean="0"/>
              <a:t>c</a:t>
            </a:r>
            <a:r>
              <a:rPr lang="en-US" dirty="0" smtClean="0"/>
              <a:t> ≤ 6.00</a:t>
            </a:r>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graphicFrame>
        <p:nvGraphicFramePr>
          <p:cNvPr id="4" name="Table 3"/>
          <p:cNvGraphicFramePr>
            <a:graphicFrameLocks noGrp="1"/>
          </p:cNvGraphicFramePr>
          <p:nvPr/>
        </p:nvGraphicFramePr>
        <p:xfrm>
          <a:off x="1524000" y="1397000"/>
          <a:ext cx="6096000" cy="1112520"/>
        </p:xfrm>
        <a:graphic>
          <a:graphicData uri="http://schemas.openxmlformats.org/drawingml/2006/table">
            <a:tbl>
              <a:tblPr firstRow="1" bandRow="1">
                <a:tableStyleId>{93296810-A885-4BE3-A3E7-6D5BEEA58F35}</a:tableStyleId>
              </a:tblPr>
              <a:tblGrid>
                <a:gridCol w="1524000"/>
                <a:gridCol w="1524000"/>
                <a:gridCol w="1524000"/>
                <a:gridCol w="1524000"/>
              </a:tblGrid>
              <a:tr h="370840">
                <a:tc>
                  <a:txBody>
                    <a:bodyPr/>
                    <a:lstStyle/>
                    <a:p>
                      <a:endParaRPr lang="en-US" dirty="0"/>
                    </a:p>
                  </a:txBody>
                  <a:tcPr/>
                </a:tc>
                <a:tc>
                  <a:txBody>
                    <a:bodyPr/>
                    <a:lstStyle/>
                    <a:p>
                      <a:r>
                        <a:rPr lang="en-US" dirty="0" smtClean="0"/>
                        <a:t>Number</a:t>
                      </a:r>
                      <a:endParaRPr lang="en-US" dirty="0"/>
                    </a:p>
                  </a:txBody>
                  <a:tcPr/>
                </a:tc>
                <a:tc>
                  <a:txBody>
                    <a:bodyPr/>
                    <a:lstStyle/>
                    <a:p>
                      <a:r>
                        <a:rPr lang="en-US" dirty="0" smtClean="0"/>
                        <a:t>Cost</a:t>
                      </a:r>
                      <a:endParaRPr lang="en-US" dirty="0"/>
                    </a:p>
                  </a:txBody>
                  <a:tcPr/>
                </a:tc>
                <a:tc>
                  <a:txBody>
                    <a:bodyPr/>
                    <a:lstStyle/>
                    <a:p>
                      <a:r>
                        <a:rPr lang="en-US" dirty="0" smtClean="0"/>
                        <a:t>Total Cost</a:t>
                      </a:r>
                      <a:endParaRPr lang="en-US" dirty="0"/>
                    </a:p>
                  </a:txBody>
                  <a:tcPr/>
                </a:tc>
              </a:tr>
              <a:tr h="370840">
                <a:tc>
                  <a:txBody>
                    <a:bodyPr/>
                    <a:lstStyle/>
                    <a:p>
                      <a:r>
                        <a:rPr lang="en-US" dirty="0" smtClean="0"/>
                        <a:t>Text</a:t>
                      </a:r>
                      <a:endParaRPr lang="en-US" dirty="0"/>
                    </a:p>
                  </a:txBody>
                  <a:tcPr/>
                </a:tc>
                <a:tc>
                  <a:txBody>
                    <a:bodyPr/>
                    <a:lstStyle/>
                    <a:p>
                      <a:r>
                        <a:rPr lang="en-US" i="1" smtClean="0"/>
                        <a:t>t</a:t>
                      </a:r>
                      <a:endParaRPr lang="en-US" i="1" dirty="0"/>
                    </a:p>
                  </a:txBody>
                  <a:tcPr/>
                </a:tc>
                <a:tc>
                  <a:txBody>
                    <a:bodyPr/>
                    <a:lstStyle/>
                    <a:p>
                      <a:r>
                        <a:rPr lang="en-US" dirty="0" smtClean="0"/>
                        <a:t>.15</a:t>
                      </a:r>
                      <a:endParaRPr lang="en-US" dirty="0"/>
                    </a:p>
                  </a:txBody>
                  <a:tcPr/>
                </a:tc>
                <a:tc>
                  <a:txBody>
                    <a:bodyPr/>
                    <a:lstStyle/>
                    <a:p>
                      <a:r>
                        <a:rPr lang="en-US" dirty="0" smtClean="0"/>
                        <a:t>.15</a:t>
                      </a:r>
                      <a:r>
                        <a:rPr lang="en-US" i="1" dirty="0" smtClean="0"/>
                        <a:t>t</a:t>
                      </a:r>
                      <a:endParaRPr lang="en-US" dirty="0"/>
                    </a:p>
                  </a:txBody>
                  <a:tcPr/>
                </a:tc>
              </a:tr>
              <a:tr h="370840">
                <a:tc>
                  <a:txBody>
                    <a:bodyPr/>
                    <a:lstStyle/>
                    <a:p>
                      <a:r>
                        <a:rPr lang="en-US" dirty="0" smtClean="0"/>
                        <a:t>Calls</a:t>
                      </a:r>
                      <a:endParaRPr lang="en-US" dirty="0"/>
                    </a:p>
                  </a:txBody>
                  <a:tcPr/>
                </a:tc>
                <a:tc>
                  <a:txBody>
                    <a:bodyPr/>
                    <a:lstStyle/>
                    <a:p>
                      <a:r>
                        <a:rPr lang="en-US" i="1" dirty="0" smtClean="0"/>
                        <a:t>c</a:t>
                      </a:r>
                      <a:endParaRPr lang="en-US" i="1" dirty="0"/>
                    </a:p>
                  </a:txBody>
                  <a:tcPr/>
                </a:tc>
                <a:tc>
                  <a:txBody>
                    <a:bodyPr/>
                    <a:lstStyle/>
                    <a:p>
                      <a:r>
                        <a:rPr lang="en-US" dirty="0" smtClean="0"/>
                        <a:t>.1</a:t>
                      </a:r>
                      <a:endParaRPr lang="en-US" dirty="0"/>
                    </a:p>
                  </a:txBody>
                  <a:tcPr/>
                </a:tc>
                <a:tc>
                  <a:txBody>
                    <a:bodyPr/>
                    <a:lstStyle/>
                    <a:p>
                      <a:r>
                        <a:rPr lang="en-US" dirty="0" smtClean="0"/>
                        <a:t>.1</a:t>
                      </a:r>
                      <a:r>
                        <a:rPr lang="en-US" i="1" dirty="0" smtClean="0"/>
                        <a:t>c</a:t>
                      </a:r>
                      <a:endParaRPr lang="en-US" dirty="0"/>
                    </a:p>
                  </a:txBody>
                  <a:tcPr/>
                </a:tc>
              </a:tr>
            </a:tbl>
          </a:graphicData>
        </a:graphic>
      </p:graphicFrame>
      <p:sp>
        <p:nvSpPr>
          <p:cNvPr id="5" name="TextBox 4"/>
          <p:cNvSpPr txBox="1"/>
          <p:nvPr/>
        </p:nvSpPr>
        <p:spPr>
          <a:xfrm>
            <a:off x="1524000" y="2895600"/>
            <a:ext cx="6096000" cy="1661993"/>
          </a:xfrm>
          <a:prstGeom prst="rect">
            <a:avLst/>
          </a:prstGeom>
          <a:noFill/>
        </p:spPr>
        <p:txBody>
          <a:bodyPr wrap="square" rtlCol="0">
            <a:spAutoFit/>
          </a:bodyPr>
          <a:lstStyle/>
          <a:p>
            <a:r>
              <a:rPr lang="en-US" dirty="0" smtClean="0"/>
              <a:t>.15</a:t>
            </a:r>
            <a:r>
              <a:rPr lang="en-US" i="1" dirty="0" smtClean="0"/>
              <a:t>t</a:t>
            </a:r>
            <a:r>
              <a:rPr lang="en-US" dirty="0" smtClean="0"/>
              <a:t> + .1</a:t>
            </a:r>
            <a:r>
              <a:rPr lang="en-US" i="1" dirty="0" smtClean="0"/>
              <a:t>c = Cost per month</a:t>
            </a:r>
          </a:p>
          <a:p>
            <a:pPr>
              <a:spcBef>
                <a:spcPts val="1200"/>
              </a:spcBef>
            </a:pPr>
            <a:r>
              <a:rPr lang="en-US" dirty="0" smtClean="0"/>
              <a:t>.15(21) + .1</a:t>
            </a:r>
            <a:r>
              <a:rPr lang="en-US" i="1" dirty="0" smtClean="0"/>
              <a:t>c</a:t>
            </a:r>
            <a:r>
              <a:rPr lang="en-US" dirty="0" smtClean="0"/>
              <a:t> ≤ 6.00</a:t>
            </a:r>
          </a:p>
          <a:p>
            <a:pPr>
              <a:spcBef>
                <a:spcPts val="1200"/>
              </a:spcBef>
            </a:pPr>
            <a:r>
              <a:rPr lang="en-US" dirty="0" smtClean="0"/>
              <a:t>3.15 + .1</a:t>
            </a:r>
            <a:r>
              <a:rPr lang="en-US" i="1" dirty="0" smtClean="0"/>
              <a:t>c</a:t>
            </a:r>
            <a:r>
              <a:rPr lang="en-US" dirty="0" smtClean="0"/>
              <a:t> ≤ 6.00</a:t>
            </a:r>
          </a:p>
          <a:p>
            <a:pPr>
              <a:spcBef>
                <a:spcPts val="1200"/>
              </a:spcBef>
            </a:pPr>
            <a:r>
              <a:rPr lang="en-US" dirty="0" smtClean="0"/>
              <a:t>.1</a:t>
            </a:r>
            <a:r>
              <a:rPr lang="en-US" i="1" dirty="0" smtClean="0"/>
              <a:t>c</a:t>
            </a:r>
            <a:r>
              <a:rPr lang="en-US" dirty="0" smtClean="0"/>
              <a:t> ≤ 2.85</a:t>
            </a:r>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990599"/>
          </a:xfrm>
        </p:spPr>
        <p:txBody>
          <a:bodyPr/>
          <a:lstStyle/>
          <a:p>
            <a:r>
              <a:rPr lang="en-US" dirty="0" smtClean="0"/>
              <a:t>Welcome!</a:t>
            </a:r>
            <a:endParaRPr lang="en-US" dirty="0"/>
          </a:p>
        </p:txBody>
      </p:sp>
      <p:sp>
        <p:nvSpPr>
          <p:cNvPr id="3" name="Subtitle 2"/>
          <p:cNvSpPr>
            <a:spLocks noGrp="1"/>
          </p:cNvSpPr>
          <p:nvPr>
            <p:ph type="subTitle" idx="1"/>
          </p:nvPr>
        </p:nvSpPr>
        <p:spPr>
          <a:xfrm>
            <a:off x="381000" y="1143000"/>
            <a:ext cx="8382000" cy="4800600"/>
          </a:xfrm>
        </p:spPr>
        <p:txBody>
          <a:bodyPr/>
          <a:lstStyle/>
          <a:p>
            <a:pPr algn="l">
              <a:buFont typeface="Arial" pitchFamily="34" charset="0"/>
              <a:buChar char="•"/>
            </a:pPr>
            <a:r>
              <a:rPr lang="en-US" sz="2800" dirty="0" smtClean="0">
                <a:solidFill>
                  <a:schemeClr val="tx1"/>
                </a:solidFill>
              </a:rPr>
              <a:t> Thank you for taking the time to join us in this discussion of Unit 2.</a:t>
            </a:r>
          </a:p>
          <a:p>
            <a:pPr algn="l">
              <a:buFont typeface="Arial" pitchFamily="34" charset="0"/>
              <a:buChar char="•"/>
            </a:pPr>
            <a:r>
              <a:rPr lang="en-US" sz="2800" dirty="0" smtClean="0">
                <a:solidFill>
                  <a:schemeClr val="tx1"/>
                </a:solidFill>
              </a:rPr>
              <a:t> At the end of today’s session you should have at least 3 takeaways:</a:t>
            </a:r>
          </a:p>
          <a:p>
            <a:pPr lvl="1" algn="l">
              <a:buFont typeface="Wingdings" pitchFamily="2" charset="2"/>
              <a:buChar char="Ø"/>
            </a:pPr>
            <a:r>
              <a:rPr lang="en-US" sz="2400" dirty="0" smtClean="0">
                <a:solidFill>
                  <a:schemeClr val="tx1"/>
                </a:solidFill>
              </a:rPr>
              <a:t> the big idea of Unit 2</a:t>
            </a:r>
          </a:p>
          <a:p>
            <a:pPr lvl="1" algn="l">
              <a:buFont typeface="Wingdings" pitchFamily="2" charset="2"/>
              <a:buChar char="Ø"/>
            </a:pPr>
            <a:r>
              <a:rPr lang="en-US" sz="2400" dirty="0" smtClean="0">
                <a:solidFill>
                  <a:schemeClr val="tx1"/>
                </a:solidFill>
              </a:rPr>
              <a:t> something to think about…some food for thought</a:t>
            </a:r>
          </a:p>
          <a:p>
            <a:pPr lvl="2" algn="l">
              <a:buFont typeface="Wingdings" pitchFamily="2" charset="2"/>
              <a:buChar char="q"/>
            </a:pPr>
            <a:r>
              <a:rPr lang="en-US" sz="2000" dirty="0" smtClean="0">
                <a:solidFill>
                  <a:schemeClr val="tx1"/>
                </a:solidFill>
              </a:rPr>
              <a:t> how might I support student problem solving?</a:t>
            </a:r>
          </a:p>
          <a:p>
            <a:pPr lvl="2" algn="l">
              <a:buFont typeface="Wingdings" pitchFamily="2" charset="2"/>
              <a:buChar char="q"/>
            </a:pPr>
            <a:r>
              <a:rPr lang="en-US" sz="2000" dirty="0" smtClean="0">
                <a:solidFill>
                  <a:schemeClr val="tx1"/>
                </a:solidFill>
              </a:rPr>
              <a:t> what is my conceptual understanding of the material in this unit?</a:t>
            </a:r>
          </a:p>
          <a:p>
            <a:pPr lvl="1" algn="l">
              <a:buFont typeface="Wingdings" pitchFamily="2" charset="2"/>
              <a:buChar char="Ø"/>
            </a:pPr>
            <a:r>
              <a:rPr lang="en-US" sz="2400" dirty="0" smtClean="0">
                <a:solidFill>
                  <a:schemeClr val="tx1"/>
                </a:solidFill>
              </a:rPr>
              <a:t> a list of resources and support available for CCGPS mathematics</a:t>
            </a:r>
          </a:p>
          <a:p>
            <a:pPr lvl="1" algn="l"/>
            <a:endParaRPr lang="en-US" sz="24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graphicFrame>
        <p:nvGraphicFramePr>
          <p:cNvPr id="4" name="Table 3"/>
          <p:cNvGraphicFramePr>
            <a:graphicFrameLocks noGrp="1"/>
          </p:cNvGraphicFramePr>
          <p:nvPr/>
        </p:nvGraphicFramePr>
        <p:xfrm>
          <a:off x="1524000" y="1397000"/>
          <a:ext cx="6096000" cy="1112520"/>
        </p:xfrm>
        <a:graphic>
          <a:graphicData uri="http://schemas.openxmlformats.org/drawingml/2006/table">
            <a:tbl>
              <a:tblPr firstRow="1" bandRow="1">
                <a:tableStyleId>{93296810-A885-4BE3-A3E7-6D5BEEA58F35}</a:tableStyleId>
              </a:tblPr>
              <a:tblGrid>
                <a:gridCol w="1524000"/>
                <a:gridCol w="1524000"/>
                <a:gridCol w="1524000"/>
                <a:gridCol w="1524000"/>
              </a:tblGrid>
              <a:tr h="370840">
                <a:tc>
                  <a:txBody>
                    <a:bodyPr/>
                    <a:lstStyle/>
                    <a:p>
                      <a:endParaRPr lang="en-US" dirty="0"/>
                    </a:p>
                  </a:txBody>
                  <a:tcPr/>
                </a:tc>
                <a:tc>
                  <a:txBody>
                    <a:bodyPr/>
                    <a:lstStyle/>
                    <a:p>
                      <a:r>
                        <a:rPr lang="en-US" dirty="0" smtClean="0"/>
                        <a:t>Number</a:t>
                      </a:r>
                      <a:endParaRPr lang="en-US" dirty="0"/>
                    </a:p>
                  </a:txBody>
                  <a:tcPr/>
                </a:tc>
                <a:tc>
                  <a:txBody>
                    <a:bodyPr/>
                    <a:lstStyle/>
                    <a:p>
                      <a:r>
                        <a:rPr lang="en-US" dirty="0" smtClean="0"/>
                        <a:t>Cost</a:t>
                      </a:r>
                      <a:endParaRPr lang="en-US" dirty="0"/>
                    </a:p>
                  </a:txBody>
                  <a:tcPr/>
                </a:tc>
                <a:tc>
                  <a:txBody>
                    <a:bodyPr/>
                    <a:lstStyle/>
                    <a:p>
                      <a:r>
                        <a:rPr lang="en-US" dirty="0" smtClean="0"/>
                        <a:t>Total Cost</a:t>
                      </a:r>
                      <a:endParaRPr lang="en-US" dirty="0"/>
                    </a:p>
                  </a:txBody>
                  <a:tcPr/>
                </a:tc>
              </a:tr>
              <a:tr h="370840">
                <a:tc>
                  <a:txBody>
                    <a:bodyPr/>
                    <a:lstStyle/>
                    <a:p>
                      <a:r>
                        <a:rPr lang="en-US" dirty="0" smtClean="0"/>
                        <a:t>Text</a:t>
                      </a:r>
                      <a:endParaRPr lang="en-US" dirty="0"/>
                    </a:p>
                  </a:txBody>
                  <a:tcPr/>
                </a:tc>
                <a:tc>
                  <a:txBody>
                    <a:bodyPr/>
                    <a:lstStyle/>
                    <a:p>
                      <a:r>
                        <a:rPr lang="en-US" i="1" smtClean="0"/>
                        <a:t>t</a:t>
                      </a:r>
                      <a:endParaRPr lang="en-US" i="1" dirty="0"/>
                    </a:p>
                  </a:txBody>
                  <a:tcPr/>
                </a:tc>
                <a:tc>
                  <a:txBody>
                    <a:bodyPr/>
                    <a:lstStyle/>
                    <a:p>
                      <a:r>
                        <a:rPr lang="en-US" dirty="0" smtClean="0"/>
                        <a:t>.15</a:t>
                      </a:r>
                      <a:endParaRPr lang="en-US" dirty="0"/>
                    </a:p>
                  </a:txBody>
                  <a:tcPr/>
                </a:tc>
                <a:tc>
                  <a:txBody>
                    <a:bodyPr/>
                    <a:lstStyle/>
                    <a:p>
                      <a:r>
                        <a:rPr lang="en-US" dirty="0" smtClean="0"/>
                        <a:t>.15</a:t>
                      </a:r>
                      <a:r>
                        <a:rPr lang="en-US" i="1" dirty="0" smtClean="0"/>
                        <a:t>t</a:t>
                      </a:r>
                      <a:endParaRPr lang="en-US" dirty="0"/>
                    </a:p>
                  </a:txBody>
                  <a:tcPr/>
                </a:tc>
              </a:tr>
              <a:tr h="370840">
                <a:tc>
                  <a:txBody>
                    <a:bodyPr/>
                    <a:lstStyle/>
                    <a:p>
                      <a:r>
                        <a:rPr lang="en-US" dirty="0" smtClean="0"/>
                        <a:t>Calls</a:t>
                      </a:r>
                      <a:endParaRPr lang="en-US" dirty="0"/>
                    </a:p>
                  </a:txBody>
                  <a:tcPr/>
                </a:tc>
                <a:tc>
                  <a:txBody>
                    <a:bodyPr/>
                    <a:lstStyle/>
                    <a:p>
                      <a:r>
                        <a:rPr lang="en-US" i="1" dirty="0" smtClean="0"/>
                        <a:t>c</a:t>
                      </a:r>
                      <a:endParaRPr lang="en-US" i="1" dirty="0"/>
                    </a:p>
                  </a:txBody>
                  <a:tcPr/>
                </a:tc>
                <a:tc>
                  <a:txBody>
                    <a:bodyPr/>
                    <a:lstStyle/>
                    <a:p>
                      <a:r>
                        <a:rPr lang="en-US" dirty="0" smtClean="0"/>
                        <a:t>.1</a:t>
                      </a:r>
                      <a:endParaRPr lang="en-US" dirty="0"/>
                    </a:p>
                  </a:txBody>
                  <a:tcPr/>
                </a:tc>
                <a:tc>
                  <a:txBody>
                    <a:bodyPr/>
                    <a:lstStyle/>
                    <a:p>
                      <a:r>
                        <a:rPr lang="en-US" dirty="0" smtClean="0"/>
                        <a:t>.1</a:t>
                      </a:r>
                      <a:r>
                        <a:rPr lang="en-US" i="1" dirty="0" smtClean="0"/>
                        <a:t>c</a:t>
                      </a:r>
                      <a:endParaRPr lang="en-US" dirty="0"/>
                    </a:p>
                  </a:txBody>
                  <a:tcPr/>
                </a:tc>
              </a:tr>
            </a:tbl>
          </a:graphicData>
        </a:graphic>
      </p:graphicFrame>
      <p:sp>
        <p:nvSpPr>
          <p:cNvPr id="5" name="TextBox 4"/>
          <p:cNvSpPr txBox="1"/>
          <p:nvPr/>
        </p:nvSpPr>
        <p:spPr>
          <a:xfrm>
            <a:off x="1524000" y="2895600"/>
            <a:ext cx="6096000" cy="2092881"/>
          </a:xfrm>
          <a:prstGeom prst="rect">
            <a:avLst/>
          </a:prstGeom>
          <a:noFill/>
        </p:spPr>
        <p:txBody>
          <a:bodyPr wrap="square" rtlCol="0">
            <a:spAutoFit/>
          </a:bodyPr>
          <a:lstStyle/>
          <a:p>
            <a:r>
              <a:rPr lang="en-US" dirty="0" smtClean="0"/>
              <a:t>.15</a:t>
            </a:r>
            <a:r>
              <a:rPr lang="en-US" i="1" dirty="0" smtClean="0"/>
              <a:t>t</a:t>
            </a:r>
            <a:r>
              <a:rPr lang="en-US" dirty="0" smtClean="0"/>
              <a:t> + .1</a:t>
            </a:r>
            <a:r>
              <a:rPr lang="en-US" i="1" dirty="0" smtClean="0"/>
              <a:t>c = Cost per month</a:t>
            </a:r>
          </a:p>
          <a:p>
            <a:pPr>
              <a:spcBef>
                <a:spcPts val="1200"/>
              </a:spcBef>
            </a:pPr>
            <a:r>
              <a:rPr lang="en-US" dirty="0" smtClean="0"/>
              <a:t>.15(21) + .1</a:t>
            </a:r>
            <a:r>
              <a:rPr lang="en-US" i="1" dirty="0" smtClean="0"/>
              <a:t>c</a:t>
            </a:r>
            <a:r>
              <a:rPr lang="en-US" dirty="0" smtClean="0"/>
              <a:t> ≤ 6.00</a:t>
            </a:r>
          </a:p>
          <a:p>
            <a:pPr>
              <a:spcBef>
                <a:spcPts val="1200"/>
              </a:spcBef>
            </a:pPr>
            <a:r>
              <a:rPr lang="en-US" dirty="0" smtClean="0"/>
              <a:t>3.15 + .1</a:t>
            </a:r>
            <a:r>
              <a:rPr lang="en-US" i="1" dirty="0" smtClean="0"/>
              <a:t>c</a:t>
            </a:r>
            <a:r>
              <a:rPr lang="en-US" dirty="0" smtClean="0"/>
              <a:t> ≤ 6.00</a:t>
            </a:r>
          </a:p>
          <a:p>
            <a:pPr>
              <a:spcBef>
                <a:spcPts val="1200"/>
              </a:spcBef>
            </a:pPr>
            <a:r>
              <a:rPr lang="en-US" dirty="0" smtClean="0"/>
              <a:t>.1</a:t>
            </a:r>
            <a:r>
              <a:rPr lang="en-US" i="1" dirty="0" smtClean="0"/>
              <a:t>c</a:t>
            </a:r>
            <a:r>
              <a:rPr lang="en-US" dirty="0" smtClean="0"/>
              <a:t> ≤ 2.85</a:t>
            </a:r>
          </a:p>
          <a:p>
            <a:pPr>
              <a:spcBef>
                <a:spcPts val="1200"/>
              </a:spcBef>
            </a:pPr>
            <a:r>
              <a:rPr lang="en-US" i="1" dirty="0" smtClean="0"/>
              <a:t>c</a:t>
            </a:r>
            <a:r>
              <a:rPr lang="en-US" dirty="0" smtClean="0"/>
              <a:t> ≤ 28.5</a:t>
            </a:r>
            <a:endParaRPr lang="en-US" i="1"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graphicFrame>
        <p:nvGraphicFramePr>
          <p:cNvPr id="4" name="Table 3"/>
          <p:cNvGraphicFramePr>
            <a:graphicFrameLocks noGrp="1"/>
          </p:cNvGraphicFramePr>
          <p:nvPr/>
        </p:nvGraphicFramePr>
        <p:xfrm>
          <a:off x="1524000" y="1397000"/>
          <a:ext cx="6096000" cy="1112520"/>
        </p:xfrm>
        <a:graphic>
          <a:graphicData uri="http://schemas.openxmlformats.org/drawingml/2006/table">
            <a:tbl>
              <a:tblPr firstRow="1" bandRow="1">
                <a:tableStyleId>{93296810-A885-4BE3-A3E7-6D5BEEA58F35}</a:tableStyleId>
              </a:tblPr>
              <a:tblGrid>
                <a:gridCol w="1524000"/>
                <a:gridCol w="1524000"/>
                <a:gridCol w="1524000"/>
                <a:gridCol w="1524000"/>
              </a:tblGrid>
              <a:tr h="370840">
                <a:tc>
                  <a:txBody>
                    <a:bodyPr/>
                    <a:lstStyle/>
                    <a:p>
                      <a:endParaRPr lang="en-US" dirty="0"/>
                    </a:p>
                  </a:txBody>
                  <a:tcPr/>
                </a:tc>
                <a:tc>
                  <a:txBody>
                    <a:bodyPr/>
                    <a:lstStyle/>
                    <a:p>
                      <a:r>
                        <a:rPr lang="en-US" dirty="0" smtClean="0"/>
                        <a:t>Number</a:t>
                      </a:r>
                      <a:endParaRPr lang="en-US" dirty="0"/>
                    </a:p>
                  </a:txBody>
                  <a:tcPr/>
                </a:tc>
                <a:tc>
                  <a:txBody>
                    <a:bodyPr/>
                    <a:lstStyle/>
                    <a:p>
                      <a:r>
                        <a:rPr lang="en-US" dirty="0" smtClean="0"/>
                        <a:t>Cost</a:t>
                      </a:r>
                      <a:endParaRPr lang="en-US" dirty="0"/>
                    </a:p>
                  </a:txBody>
                  <a:tcPr/>
                </a:tc>
                <a:tc>
                  <a:txBody>
                    <a:bodyPr/>
                    <a:lstStyle/>
                    <a:p>
                      <a:r>
                        <a:rPr lang="en-US" dirty="0" smtClean="0"/>
                        <a:t>Total Cost</a:t>
                      </a:r>
                      <a:endParaRPr lang="en-US" dirty="0"/>
                    </a:p>
                  </a:txBody>
                  <a:tcPr/>
                </a:tc>
              </a:tr>
              <a:tr h="370840">
                <a:tc>
                  <a:txBody>
                    <a:bodyPr/>
                    <a:lstStyle/>
                    <a:p>
                      <a:r>
                        <a:rPr lang="en-US" dirty="0" smtClean="0"/>
                        <a:t>Text</a:t>
                      </a:r>
                      <a:endParaRPr lang="en-US" dirty="0"/>
                    </a:p>
                  </a:txBody>
                  <a:tcPr/>
                </a:tc>
                <a:tc>
                  <a:txBody>
                    <a:bodyPr/>
                    <a:lstStyle/>
                    <a:p>
                      <a:r>
                        <a:rPr lang="en-US" i="1" smtClean="0"/>
                        <a:t>t</a:t>
                      </a:r>
                      <a:endParaRPr lang="en-US" i="1" dirty="0"/>
                    </a:p>
                  </a:txBody>
                  <a:tcPr/>
                </a:tc>
                <a:tc>
                  <a:txBody>
                    <a:bodyPr/>
                    <a:lstStyle/>
                    <a:p>
                      <a:r>
                        <a:rPr lang="en-US" dirty="0" smtClean="0"/>
                        <a:t>.15</a:t>
                      </a:r>
                      <a:endParaRPr lang="en-US" dirty="0"/>
                    </a:p>
                  </a:txBody>
                  <a:tcPr/>
                </a:tc>
                <a:tc>
                  <a:txBody>
                    <a:bodyPr/>
                    <a:lstStyle/>
                    <a:p>
                      <a:r>
                        <a:rPr lang="en-US" dirty="0" smtClean="0"/>
                        <a:t>.15</a:t>
                      </a:r>
                      <a:r>
                        <a:rPr lang="en-US" i="1" dirty="0" smtClean="0"/>
                        <a:t>t</a:t>
                      </a:r>
                      <a:endParaRPr lang="en-US" dirty="0"/>
                    </a:p>
                  </a:txBody>
                  <a:tcPr/>
                </a:tc>
              </a:tr>
              <a:tr h="370840">
                <a:tc>
                  <a:txBody>
                    <a:bodyPr/>
                    <a:lstStyle/>
                    <a:p>
                      <a:r>
                        <a:rPr lang="en-US" dirty="0" smtClean="0"/>
                        <a:t>Calls</a:t>
                      </a:r>
                      <a:endParaRPr lang="en-US" dirty="0"/>
                    </a:p>
                  </a:txBody>
                  <a:tcPr/>
                </a:tc>
                <a:tc>
                  <a:txBody>
                    <a:bodyPr/>
                    <a:lstStyle/>
                    <a:p>
                      <a:r>
                        <a:rPr lang="en-US" i="1" dirty="0" smtClean="0"/>
                        <a:t>c</a:t>
                      </a:r>
                      <a:endParaRPr lang="en-US" i="1" dirty="0"/>
                    </a:p>
                  </a:txBody>
                  <a:tcPr/>
                </a:tc>
                <a:tc>
                  <a:txBody>
                    <a:bodyPr/>
                    <a:lstStyle/>
                    <a:p>
                      <a:r>
                        <a:rPr lang="en-US" dirty="0" smtClean="0"/>
                        <a:t>.1</a:t>
                      </a:r>
                      <a:endParaRPr lang="en-US" dirty="0"/>
                    </a:p>
                  </a:txBody>
                  <a:tcPr/>
                </a:tc>
                <a:tc>
                  <a:txBody>
                    <a:bodyPr/>
                    <a:lstStyle/>
                    <a:p>
                      <a:r>
                        <a:rPr lang="en-US" dirty="0" smtClean="0"/>
                        <a:t>.1</a:t>
                      </a:r>
                      <a:r>
                        <a:rPr lang="en-US" i="1" dirty="0" smtClean="0"/>
                        <a:t>c</a:t>
                      </a:r>
                      <a:endParaRPr lang="en-US" dirty="0"/>
                    </a:p>
                  </a:txBody>
                  <a:tcPr/>
                </a:tc>
              </a:tr>
            </a:tbl>
          </a:graphicData>
        </a:graphic>
      </p:graphicFrame>
      <p:sp>
        <p:nvSpPr>
          <p:cNvPr id="5" name="TextBox 4"/>
          <p:cNvSpPr txBox="1"/>
          <p:nvPr/>
        </p:nvSpPr>
        <p:spPr>
          <a:xfrm>
            <a:off x="1524000" y="2895600"/>
            <a:ext cx="6096000" cy="3077766"/>
          </a:xfrm>
          <a:prstGeom prst="rect">
            <a:avLst/>
          </a:prstGeom>
          <a:noFill/>
        </p:spPr>
        <p:txBody>
          <a:bodyPr wrap="square" rtlCol="0">
            <a:spAutoFit/>
          </a:bodyPr>
          <a:lstStyle/>
          <a:p>
            <a:r>
              <a:rPr lang="en-US" dirty="0" smtClean="0"/>
              <a:t>.15</a:t>
            </a:r>
            <a:r>
              <a:rPr lang="en-US" i="1" dirty="0" smtClean="0"/>
              <a:t>t</a:t>
            </a:r>
            <a:r>
              <a:rPr lang="en-US" dirty="0" smtClean="0"/>
              <a:t> + .1</a:t>
            </a:r>
            <a:r>
              <a:rPr lang="en-US" i="1" dirty="0" smtClean="0"/>
              <a:t>c = Cost per month</a:t>
            </a:r>
          </a:p>
          <a:p>
            <a:pPr>
              <a:spcBef>
                <a:spcPts val="1200"/>
              </a:spcBef>
            </a:pPr>
            <a:r>
              <a:rPr lang="en-US" dirty="0" smtClean="0"/>
              <a:t>.15(21) + .1</a:t>
            </a:r>
            <a:r>
              <a:rPr lang="en-US" i="1" dirty="0" smtClean="0"/>
              <a:t>c</a:t>
            </a:r>
            <a:r>
              <a:rPr lang="en-US" dirty="0" smtClean="0"/>
              <a:t> ≤ 6.00</a:t>
            </a:r>
          </a:p>
          <a:p>
            <a:pPr>
              <a:spcBef>
                <a:spcPts val="1200"/>
              </a:spcBef>
            </a:pPr>
            <a:r>
              <a:rPr lang="en-US" dirty="0" smtClean="0"/>
              <a:t>3.15 + .1</a:t>
            </a:r>
            <a:r>
              <a:rPr lang="en-US" i="1" dirty="0" smtClean="0"/>
              <a:t>c</a:t>
            </a:r>
            <a:r>
              <a:rPr lang="en-US" dirty="0" smtClean="0"/>
              <a:t> ≤ 6.00</a:t>
            </a:r>
          </a:p>
          <a:p>
            <a:pPr>
              <a:spcBef>
                <a:spcPts val="1200"/>
              </a:spcBef>
            </a:pPr>
            <a:r>
              <a:rPr lang="en-US" dirty="0" smtClean="0"/>
              <a:t>.1</a:t>
            </a:r>
            <a:r>
              <a:rPr lang="en-US" i="1" dirty="0" smtClean="0"/>
              <a:t>c</a:t>
            </a:r>
            <a:r>
              <a:rPr lang="en-US" dirty="0" smtClean="0"/>
              <a:t> ≤ 2.85</a:t>
            </a:r>
          </a:p>
          <a:p>
            <a:pPr>
              <a:spcBef>
                <a:spcPts val="1200"/>
              </a:spcBef>
            </a:pPr>
            <a:r>
              <a:rPr lang="en-US" i="1" dirty="0" smtClean="0"/>
              <a:t>c</a:t>
            </a:r>
            <a:r>
              <a:rPr lang="en-US" dirty="0" smtClean="0"/>
              <a:t> ≤ 28.5</a:t>
            </a:r>
          </a:p>
          <a:p>
            <a:pPr>
              <a:spcBef>
                <a:spcPts val="1200"/>
              </a:spcBef>
            </a:pPr>
            <a:r>
              <a:rPr lang="en-US" dirty="0" smtClean="0"/>
              <a:t>Jaden could talk for 28 minutes since most phone companies charge for whole minutes and would have 5 cents left.</a:t>
            </a:r>
            <a:endParaRPr lang="en-US" dirty="0"/>
          </a:p>
        </p:txBody>
      </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228600" y="1371600"/>
            <a:ext cx="8763000" cy="4495800"/>
          </a:xfrm>
        </p:spPr>
        <p:txBody>
          <a:bodyPr/>
          <a:lstStyle/>
          <a:p>
            <a:r>
              <a:rPr lang="en-US" sz="2800" dirty="0" smtClean="0">
                <a:solidFill>
                  <a:schemeClr val="tx1"/>
                </a:solidFill>
              </a:rPr>
              <a:t>Jose had 4 times as many trading cards as </a:t>
            </a:r>
            <a:r>
              <a:rPr lang="en-US" sz="2800" dirty="0" err="1" smtClean="0">
                <a:solidFill>
                  <a:schemeClr val="tx1"/>
                </a:solidFill>
              </a:rPr>
              <a:t>Phillipe</a:t>
            </a:r>
            <a:r>
              <a:rPr lang="en-US" sz="2800" dirty="0" smtClean="0">
                <a:solidFill>
                  <a:schemeClr val="tx1"/>
                </a:solidFill>
              </a:rPr>
              <a:t>. After Jose gave away 50 cards to his little brother and </a:t>
            </a:r>
            <a:r>
              <a:rPr lang="en-US" sz="2800" dirty="0" err="1" smtClean="0">
                <a:solidFill>
                  <a:schemeClr val="tx1"/>
                </a:solidFill>
              </a:rPr>
              <a:t>Phillipe</a:t>
            </a:r>
            <a:r>
              <a:rPr lang="en-US" sz="2800" dirty="0" smtClean="0">
                <a:solidFill>
                  <a:schemeClr val="tx1"/>
                </a:solidFill>
              </a:rPr>
              <a:t> gave 5 cards to his friend for </a:t>
            </a:r>
            <a:r>
              <a:rPr lang="en-US" sz="2800" dirty="0" smtClean="0">
                <a:solidFill>
                  <a:schemeClr val="tx1"/>
                </a:solidFill>
              </a:rPr>
              <a:t>his </a:t>
            </a:r>
            <a:r>
              <a:rPr lang="en-US" sz="2800" dirty="0" smtClean="0">
                <a:solidFill>
                  <a:schemeClr val="tx1"/>
                </a:solidFill>
              </a:rPr>
              <a:t>birthday, they each had an equal amount of cards. Write a system to describe the situation. </a:t>
            </a:r>
          </a:p>
          <a:p>
            <a:pPr algn="r"/>
            <a:endParaRPr lang="en-US" sz="2800" dirty="0" smtClean="0">
              <a:solidFill>
                <a:schemeClr val="tx1"/>
              </a:solidFill>
            </a:endParaRPr>
          </a:p>
          <a:p>
            <a:pPr algn="l"/>
            <a:endParaRPr lang="en-US" dirty="0" smtClean="0">
              <a:solidFill>
                <a:schemeClr val="tx1"/>
              </a:solidFill>
            </a:endParaRPr>
          </a:p>
          <a:p>
            <a:pPr algn="l"/>
            <a:endParaRPr lang="en-US" dirty="0" smtClean="0">
              <a:solidFill>
                <a:schemeClr val="tx1"/>
              </a:solidFill>
            </a:endParaRPr>
          </a:p>
          <a:p>
            <a:pPr algn="l"/>
            <a:endParaRPr lang="en-US" sz="1800" dirty="0" smtClean="0">
              <a:solidFill>
                <a:schemeClr val="tx1"/>
              </a:solidFill>
              <a:latin typeface="Arial Narrow" pitchFamily="34" charset="0"/>
            </a:endParaRPr>
          </a:p>
          <a:p>
            <a:pPr algn="l"/>
            <a:r>
              <a:rPr lang="en-US" sz="1800" dirty="0" smtClean="0">
                <a:solidFill>
                  <a:schemeClr val="tx1"/>
                </a:solidFill>
                <a:latin typeface="Arial Narrow" pitchFamily="34" charset="0"/>
              </a:rPr>
              <a:t>Adapted from Arizona Department of Education</a:t>
            </a:r>
          </a:p>
          <a:p>
            <a:pPr algn="l"/>
            <a:endParaRPr lang="en-US" sz="18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grpSp>
        <p:nvGrpSpPr>
          <p:cNvPr id="7" name="Group 6"/>
          <p:cNvGrpSpPr/>
          <p:nvPr/>
        </p:nvGrpSpPr>
        <p:grpSpPr>
          <a:xfrm>
            <a:off x="1363264" y="1828800"/>
            <a:ext cx="1694261" cy="1277273"/>
            <a:chOff x="1363264" y="1828800"/>
            <a:chExt cx="1694261" cy="1277273"/>
          </a:xfrm>
        </p:grpSpPr>
        <p:sp>
          <p:nvSpPr>
            <p:cNvPr id="4" name="TextBox 3"/>
            <p:cNvSpPr txBox="1"/>
            <p:nvPr/>
          </p:nvSpPr>
          <p:spPr>
            <a:xfrm>
              <a:off x="1363264" y="1828800"/>
              <a:ext cx="936795" cy="1277273"/>
            </a:xfrm>
            <a:prstGeom prst="rect">
              <a:avLst/>
            </a:prstGeom>
            <a:noFill/>
          </p:spPr>
          <p:txBody>
            <a:bodyPr wrap="none" rtlCol="0">
              <a:spAutoFit/>
            </a:bodyPr>
            <a:lstStyle/>
            <a:p>
              <a:pPr algn="r"/>
              <a:r>
                <a:rPr lang="en-US" dirty="0" smtClean="0"/>
                <a:t>Start:</a:t>
              </a:r>
            </a:p>
            <a:p>
              <a:endParaRPr lang="en-US" dirty="0" smtClean="0"/>
            </a:p>
            <a:p>
              <a:pPr algn="r"/>
              <a:r>
                <a:rPr lang="en-US" dirty="0" err="1" smtClean="0"/>
                <a:t>Phillipe</a:t>
              </a:r>
              <a:endParaRPr lang="en-US" dirty="0" smtClean="0"/>
            </a:p>
            <a:p>
              <a:pPr algn="r">
                <a:spcBef>
                  <a:spcPts val="600"/>
                </a:spcBef>
              </a:pPr>
              <a:r>
                <a:rPr lang="en-US" dirty="0" smtClean="0"/>
                <a:t>Jose</a:t>
              </a:r>
            </a:p>
          </p:txBody>
        </p:sp>
        <p:sp>
          <p:nvSpPr>
            <p:cNvPr id="5" name="Rectangle 4"/>
            <p:cNvSpPr/>
            <p:nvPr/>
          </p:nvSpPr>
          <p:spPr>
            <a:xfrm>
              <a:off x="2371725" y="2466975"/>
              <a:ext cx="685800" cy="2286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grpSp>
        <p:nvGrpSpPr>
          <p:cNvPr id="11" name="Group 10"/>
          <p:cNvGrpSpPr/>
          <p:nvPr/>
        </p:nvGrpSpPr>
        <p:grpSpPr>
          <a:xfrm>
            <a:off x="1363264" y="1828800"/>
            <a:ext cx="3732076" cy="1277273"/>
            <a:chOff x="1363264" y="1828800"/>
            <a:chExt cx="3732076" cy="1277273"/>
          </a:xfrm>
        </p:grpSpPr>
        <p:sp>
          <p:nvSpPr>
            <p:cNvPr id="4" name="TextBox 3"/>
            <p:cNvSpPr txBox="1"/>
            <p:nvPr/>
          </p:nvSpPr>
          <p:spPr>
            <a:xfrm>
              <a:off x="1363264" y="1828800"/>
              <a:ext cx="936795" cy="1277273"/>
            </a:xfrm>
            <a:prstGeom prst="rect">
              <a:avLst/>
            </a:prstGeom>
            <a:noFill/>
          </p:spPr>
          <p:txBody>
            <a:bodyPr wrap="none" rtlCol="0">
              <a:spAutoFit/>
            </a:bodyPr>
            <a:lstStyle/>
            <a:p>
              <a:pPr algn="r"/>
              <a:r>
                <a:rPr lang="en-US" dirty="0" smtClean="0"/>
                <a:t>Start:</a:t>
              </a:r>
            </a:p>
            <a:p>
              <a:endParaRPr lang="en-US" dirty="0" smtClean="0"/>
            </a:p>
            <a:p>
              <a:pPr algn="r"/>
              <a:r>
                <a:rPr lang="en-US" dirty="0" err="1" smtClean="0"/>
                <a:t>Phillipe</a:t>
              </a:r>
              <a:endParaRPr lang="en-US" dirty="0" smtClean="0"/>
            </a:p>
            <a:p>
              <a:pPr algn="r">
                <a:spcBef>
                  <a:spcPts val="600"/>
                </a:spcBef>
              </a:pPr>
              <a:r>
                <a:rPr lang="en-US" dirty="0" smtClean="0"/>
                <a:t>Jose</a:t>
              </a:r>
            </a:p>
          </p:txBody>
        </p:sp>
        <p:sp>
          <p:nvSpPr>
            <p:cNvPr id="5" name="Rectangle 4"/>
            <p:cNvSpPr/>
            <p:nvPr/>
          </p:nvSpPr>
          <p:spPr>
            <a:xfrm>
              <a:off x="2371725" y="2466975"/>
              <a:ext cx="685800" cy="2286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352675" y="2790825"/>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39374" y="2791724"/>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725174" y="2793522"/>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409540" y="2791724"/>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grpSp>
        <p:nvGrpSpPr>
          <p:cNvPr id="12" name="Group 11"/>
          <p:cNvGrpSpPr/>
          <p:nvPr/>
        </p:nvGrpSpPr>
        <p:grpSpPr>
          <a:xfrm>
            <a:off x="1363264" y="1828800"/>
            <a:ext cx="3732076" cy="1277273"/>
            <a:chOff x="1363264" y="1828800"/>
            <a:chExt cx="3732076" cy="1277273"/>
          </a:xfrm>
        </p:grpSpPr>
        <p:sp>
          <p:nvSpPr>
            <p:cNvPr id="4" name="TextBox 3"/>
            <p:cNvSpPr txBox="1"/>
            <p:nvPr/>
          </p:nvSpPr>
          <p:spPr>
            <a:xfrm>
              <a:off x="1363264" y="1828800"/>
              <a:ext cx="936795" cy="1277273"/>
            </a:xfrm>
            <a:prstGeom prst="rect">
              <a:avLst/>
            </a:prstGeom>
            <a:noFill/>
          </p:spPr>
          <p:txBody>
            <a:bodyPr wrap="none" rtlCol="0">
              <a:spAutoFit/>
            </a:bodyPr>
            <a:lstStyle/>
            <a:p>
              <a:pPr algn="r"/>
              <a:r>
                <a:rPr lang="en-US" dirty="0" smtClean="0"/>
                <a:t>Start:</a:t>
              </a:r>
            </a:p>
            <a:p>
              <a:endParaRPr lang="en-US" dirty="0" smtClean="0"/>
            </a:p>
            <a:p>
              <a:pPr algn="r"/>
              <a:r>
                <a:rPr lang="en-US" dirty="0" err="1" smtClean="0"/>
                <a:t>Phillipe</a:t>
              </a:r>
              <a:endParaRPr lang="en-US" dirty="0" smtClean="0"/>
            </a:p>
            <a:p>
              <a:pPr algn="r">
                <a:spcBef>
                  <a:spcPts val="600"/>
                </a:spcBef>
              </a:pPr>
              <a:r>
                <a:rPr lang="en-US" dirty="0" smtClean="0"/>
                <a:t>Jose</a:t>
              </a:r>
            </a:p>
          </p:txBody>
        </p:sp>
        <p:sp>
          <p:nvSpPr>
            <p:cNvPr id="5" name="Rectangle 4"/>
            <p:cNvSpPr/>
            <p:nvPr/>
          </p:nvSpPr>
          <p:spPr>
            <a:xfrm>
              <a:off x="2371725" y="2466975"/>
              <a:ext cx="685800" cy="2286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352675" y="2790825"/>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39374" y="2791724"/>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725174" y="2793522"/>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409540" y="2791724"/>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362200" y="1828800"/>
              <a:ext cx="845103" cy="369332"/>
            </a:xfrm>
            <a:prstGeom prst="rect">
              <a:avLst/>
            </a:prstGeom>
            <a:noFill/>
          </p:spPr>
          <p:txBody>
            <a:bodyPr wrap="none" rtlCol="0">
              <a:spAutoFit/>
            </a:bodyPr>
            <a:lstStyle/>
            <a:p>
              <a:r>
                <a:rPr lang="en-US" i="1" dirty="0" smtClean="0"/>
                <a:t>J </a:t>
              </a:r>
              <a:r>
                <a:rPr lang="en-US" dirty="0" smtClean="0"/>
                <a:t>= 4</a:t>
              </a:r>
              <a:r>
                <a:rPr lang="en-US" i="1" dirty="0" smtClean="0"/>
                <a:t>P</a:t>
              </a:r>
              <a:endParaRPr lang="en-US" i="1" dirty="0"/>
            </a:p>
          </p:txBody>
        </p:sp>
      </p:grpSp>
      <p:pic>
        <p:nvPicPr>
          <p:cNvPr id="11"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cxnSp>
        <p:nvCxnSpPr>
          <p:cNvPr id="26" name="Straight Connector 25"/>
          <p:cNvCxnSpPr/>
          <p:nvPr/>
        </p:nvCxnSpPr>
        <p:spPr>
          <a:xfrm>
            <a:off x="2743200" y="4343400"/>
            <a:ext cx="3048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1279843" y="1828800"/>
            <a:ext cx="3825557" cy="3046988"/>
            <a:chOff x="1279843" y="1828800"/>
            <a:chExt cx="3825557" cy="3046988"/>
          </a:xfrm>
        </p:grpSpPr>
        <p:sp>
          <p:nvSpPr>
            <p:cNvPr id="4" name="TextBox 3"/>
            <p:cNvSpPr txBox="1"/>
            <p:nvPr/>
          </p:nvSpPr>
          <p:spPr>
            <a:xfrm>
              <a:off x="1279843" y="1828800"/>
              <a:ext cx="1020216" cy="3046988"/>
            </a:xfrm>
            <a:prstGeom prst="rect">
              <a:avLst/>
            </a:prstGeom>
            <a:noFill/>
          </p:spPr>
          <p:txBody>
            <a:bodyPr wrap="none" rtlCol="0">
              <a:spAutoFit/>
            </a:bodyPr>
            <a:lstStyle/>
            <a:p>
              <a:pPr algn="r"/>
              <a:r>
                <a:rPr lang="en-US" dirty="0" smtClean="0"/>
                <a:t>Start:</a:t>
              </a:r>
            </a:p>
            <a:p>
              <a:endParaRPr lang="en-US" dirty="0" smtClean="0"/>
            </a:p>
            <a:p>
              <a:pPr algn="r"/>
              <a:r>
                <a:rPr lang="en-US" dirty="0" err="1" smtClean="0"/>
                <a:t>Phillipe</a:t>
              </a:r>
              <a:endParaRPr lang="en-US" dirty="0" smtClean="0"/>
            </a:p>
            <a:p>
              <a:pPr algn="r">
                <a:spcBef>
                  <a:spcPts val="600"/>
                </a:spcBef>
              </a:pPr>
              <a:r>
                <a:rPr lang="en-US" dirty="0" smtClean="0"/>
                <a:t>Jose</a:t>
              </a:r>
            </a:p>
            <a:p>
              <a:pPr algn="r">
                <a:spcBef>
                  <a:spcPts val="600"/>
                </a:spcBef>
              </a:pPr>
              <a:endParaRPr lang="en-US" dirty="0" smtClean="0"/>
            </a:p>
            <a:p>
              <a:pPr algn="r">
                <a:spcBef>
                  <a:spcPts val="600"/>
                </a:spcBef>
              </a:pPr>
              <a:r>
                <a:rPr lang="en-US" dirty="0" smtClean="0"/>
                <a:t>Finish:</a:t>
              </a:r>
            </a:p>
            <a:p>
              <a:pPr algn="r">
                <a:spcBef>
                  <a:spcPts val="0"/>
                </a:spcBef>
              </a:pPr>
              <a:endParaRPr lang="en-US" dirty="0" smtClean="0"/>
            </a:p>
            <a:p>
              <a:pPr algn="r">
                <a:spcBef>
                  <a:spcPts val="600"/>
                </a:spcBef>
              </a:pPr>
              <a:r>
                <a:rPr lang="en-US" dirty="0" err="1" smtClean="0"/>
                <a:t>Phillipe</a:t>
              </a:r>
              <a:endParaRPr lang="en-US" dirty="0" smtClean="0"/>
            </a:p>
            <a:p>
              <a:pPr algn="r">
                <a:spcBef>
                  <a:spcPts val="600"/>
                </a:spcBef>
              </a:pPr>
              <a:r>
                <a:rPr lang="en-US" dirty="0" smtClean="0"/>
                <a:t>Jose</a:t>
              </a:r>
            </a:p>
          </p:txBody>
        </p:sp>
        <p:sp>
          <p:nvSpPr>
            <p:cNvPr id="5" name="Rectangle 4"/>
            <p:cNvSpPr/>
            <p:nvPr/>
          </p:nvSpPr>
          <p:spPr>
            <a:xfrm>
              <a:off x="2371725" y="2466975"/>
              <a:ext cx="685800" cy="228600"/>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361301" y="2790825"/>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39374" y="2791724"/>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725174" y="2793522"/>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409540" y="2791724"/>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362200" y="4114800"/>
              <a:ext cx="381000" cy="228600"/>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362200" y="4436852"/>
              <a:ext cx="381000" cy="2286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p:nvPr/>
          </p:nvCxnSpPr>
          <p:spPr>
            <a:xfrm>
              <a:off x="5105400" y="3048000"/>
              <a:ext cx="0" cy="167640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743200" y="4703552"/>
              <a:ext cx="2362200" cy="208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5" idx="3"/>
            </p:cNvCxnSpPr>
            <p:nvPr/>
          </p:nvCxnSpPr>
          <p:spPr>
            <a:xfrm flipH="1">
              <a:off x="3048000" y="2581275"/>
              <a:ext cx="9525" cy="1762125"/>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733800" y="4419600"/>
              <a:ext cx="441146" cy="369332"/>
            </a:xfrm>
            <a:prstGeom prst="rect">
              <a:avLst/>
            </a:prstGeom>
            <a:noFill/>
          </p:spPr>
          <p:txBody>
            <a:bodyPr wrap="none" rtlCol="0">
              <a:spAutoFit/>
            </a:bodyPr>
            <a:lstStyle/>
            <a:p>
              <a:r>
                <a:rPr lang="en-US" dirty="0" smtClean="0"/>
                <a:t>50</a:t>
              </a:r>
              <a:endParaRPr lang="en-US" dirty="0"/>
            </a:p>
          </p:txBody>
        </p:sp>
        <p:sp>
          <p:nvSpPr>
            <p:cNvPr id="28" name="TextBox 27"/>
            <p:cNvSpPr txBox="1"/>
            <p:nvPr/>
          </p:nvSpPr>
          <p:spPr>
            <a:xfrm>
              <a:off x="2743200" y="4050268"/>
              <a:ext cx="312906" cy="369332"/>
            </a:xfrm>
            <a:prstGeom prst="rect">
              <a:avLst/>
            </a:prstGeom>
            <a:noFill/>
          </p:spPr>
          <p:txBody>
            <a:bodyPr wrap="none" rtlCol="0">
              <a:spAutoFit/>
            </a:bodyPr>
            <a:lstStyle/>
            <a:p>
              <a:r>
                <a:rPr lang="en-US" dirty="0" smtClean="0"/>
                <a:t>5</a:t>
              </a:r>
              <a:endParaRPr lang="en-US" dirty="0"/>
            </a:p>
          </p:txBody>
        </p:sp>
        <p:sp>
          <p:nvSpPr>
            <p:cNvPr id="31" name="TextBox 30"/>
            <p:cNvSpPr txBox="1"/>
            <p:nvPr/>
          </p:nvSpPr>
          <p:spPr>
            <a:xfrm>
              <a:off x="2362200" y="1828800"/>
              <a:ext cx="845103" cy="369332"/>
            </a:xfrm>
            <a:prstGeom prst="rect">
              <a:avLst/>
            </a:prstGeom>
            <a:noFill/>
          </p:spPr>
          <p:txBody>
            <a:bodyPr wrap="none" rtlCol="0">
              <a:spAutoFit/>
            </a:bodyPr>
            <a:lstStyle/>
            <a:p>
              <a:r>
                <a:rPr lang="en-US" i="1" dirty="0" smtClean="0"/>
                <a:t>J </a:t>
              </a:r>
              <a:r>
                <a:rPr lang="en-US" dirty="0" smtClean="0"/>
                <a:t>= 4</a:t>
              </a:r>
              <a:r>
                <a:rPr lang="en-US" i="1" dirty="0" smtClean="0"/>
                <a:t>P</a:t>
              </a:r>
              <a:endParaRPr lang="en-US" i="1" dirty="0"/>
            </a:p>
          </p:txBody>
        </p:sp>
      </p:grpSp>
      <p:pic>
        <p:nvPicPr>
          <p:cNvPr id="1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cxnSp>
        <p:nvCxnSpPr>
          <p:cNvPr id="26" name="Straight Connector 25"/>
          <p:cNvCxnSpPr/>
          <p:nvPr/>
        </p:nvCxnSpPr>
        <p:spPr>
          <a:xfrm>
            <a:off x="2743200" y="4343400"/>
            <a:ext cx="3048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1279843" y="1828800"/>
            <a:ext cx="3825557" cy="3046988"/>
            <a:chOff x="1279843" y="1828800"/>
            <a:chExt cx="3825557" cy="3046988"/>
          </a:xfrm>
        </p:grpSpPr>
        <p:sp>
          <p:nvSpPr>
            <p:cNvPr id="4" name="TextBox 3"/>
            <p:cNvSpPr txBox="1"/>
            <p:nvPr/>
          </p:nvSpPr>
          <p:spPr>
            <a:xfrm>
              <a:off x="1279843" y="1828800"/>
              <a:ext cx="1020216" cy="3046988"/>
            </a:xfrm>
            <a:prstGeom prst="rect">
              <a:avLst/>
            </a:prstGeom>
            <a:noFill/>
          </p:spPr>
          <p:txBody>
            <a:bodyPr wrap="none" rtlCol="0">
              <a:spAutoFit/>
            </a:bodyPr>
            <a:lstStyle/>
            <a:p>
              <a:pPr algn="r"/>
              <a:r>
                <a:rPr lang="en-US" dirty="0" smtClean="0"/>
                <a:t>Start:</a:t>
              </a:r>
            </a:p>
            <a:p>
              <a:endParaRPr lang="en-US" dirty="0" smtClean="0"/>
            </a:p>
            <a:p>
              <a:pPr algn="r"/>
              <a:r>
                <a:rPr lang="en-US" dirty="0" err="1" smtClean="0"/>
                <a:t>Phillipe</a:t>
              </a:r>
              <a:endParaRPr lang="en-US" dirty="0" smtClean="0"/>
            </a:p>
            <a:p>
              <a:pPr algn="r">
                <a:spcBef>
                  <a:spcPts val="600"/>
                </a:spcBef>
              </a:pPr>
              <a:r>
                <a:rPr lang="en-US" dirty="0" smtClean="0"/>
                <a:t>Jose</a:t>
              </a:r>
            </a:p>
            <a:p>
              <a:pPr algn="r">
                <a:spcBef>
                  <a:spcPts val="600"/>
                </a:spcBef>
              </a:pPr>
              <a:endParaRPr lang="en-US" dirty="0" smtClean="0"/>
            </a:p>
            <a:p>
              <a:pPr algn="r">
                <a:spcBef>
                  <a:spcPts val="600"/>
                </a:spcBef>
              </a:pPr>
              <a:r>
                <a:rPr lang="en-US" dirty="0" smtClean="0"/>
                <a:t>Finish:</a:t>
              </a:r>
            </a:p>
            <a:p>
              <a:pPr algn="r">
                <a:spcBef>
                  <a:spcPts val="0"/>
                </a:spcBef>
              </a:pPr>
              <a:endParaRPr lang="en-US" dirty="0" smtClean="0"/>
            </a:p>
            <a:p>
              <a:pPr algn="r">
                <a:spcBef>
                  <a:spcPts val="600"/>
                </a:spcBef>
              </a:pPr>
              <a:r>
                <a:rPr lang="en-US" dirty="0" err="1" smtClean="0"/>
                <a:t>Phillipe</a:t>
              </a:r>
              <a:endParaRPr lang="en-US" dirty="0" smtClean="0"/>
            </a:p>
            <a:p>
              <a:pPr algn="r">
                <a:spcBef>
                  <a:spcPts val="600"/>
                </a:spcBef>
              </a:pPr>
              <a:r>
                <a:rPr lang="en-US" dirty="0" smtClean="0"/>
                <a:t>Jose</a:t>
              </a:r>
            </a:p>
          </p:txBody>
        </p:sp>
        <p:sp>
          <p:nvSpPr>
            <p:cNvPr id="5" name="Rectangle 4"/>
            <p:cNvSpPr/>
            <p:nvPr/>
          </p:nvSpPr>
          <p:spPr>
            <a:xfrm>
              <a:off x="2371725" y="2466975"/>
              <a:ext cx="685800" cy="228600"/>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361301" y="2790825"/>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39374" y="2791724"/>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725174" y="2793522"/>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409540" y="2791724"/>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362200" y="4114800"/>
              <a:ext cx="381000" cy="228600"/>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362200" y="4436852"/>
              <a:ext cx="381000" cy="2286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p:nvPr/>
          </p:nvCxnSpPr>
          <p:spPr>
            <a:xfrm>
              <a:off x="5105400" y="3048000"/>
              <a:ext cx="0" cy="167640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743200" y="4703552"/>
              <a:ext cx="2362200" cy="208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5" idx="3"/>
            </p:cNvCxnSpPr>
            <p:nvPr/>
          </p:nvCxnSpPr>
          <p:spPr>
            <a:xfrm flipH="1">
              <a:off x="3048000" y="2581275"/>
              <a:ext cx="9525" cy="1762125"/>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733800" y="4419600"/>
              <a:ext cx="441146" cy="369332"/>
            </a:xfrm>
            <a:prstGeom prst="rect">
              <a:avLst/>
            </a:prstGeom>
            <a:noFill/>
          </p:spPr>
          <p:txBody>
            <a:bodyPr wrap="none" rtlCol="0">
              <a:spAutoFit/>
            </a:bodyPr>
            <a:lstStyle/>
            <a:p>
              <a:r>
                <a:rPr lang="en-US" dirty="0" smtClean="0"/>
                <a:t>50</a:t>
              </a:r>
              <a:endParaRPr lang="en-US" dirty="0"/>
            </a:p>
          </p:txBody>
        </p:sp>
        <p:sp>
          <p:nvSpPr>
            <p:cNvPr id="28" name="TextBox 27"/>
            <p:cNvSpPr txBox="1"/>
            <p:nvPr/>
          </p:nvSpPr>
          <p:spPr>
            <a:xfrm>
              <a:off x="2743200" y="4050268"/>
              <a:ext cx="312906" cy="369332"/>
            </a:xfrm>
            <a:prstGeom prst="rect">
              <a:avLst/>
            </a:prstGeom>
            <a:noFill/>
          </p:spPr>
          <p:txBody>
            <a:bodyPr wrap="none" rtlCol="0">
              <a:spAutoFit/>
            </a:bodyPr>
            <a:lstStyle/>
            <a:p>
              <a:r>
                <a:rPr lang="en-US" dirty="0" smtClean="0"/>
                <a:t>5</a:t>
              </a:r>
              <a:endParaRPr lang="en-US" dirty="0"/>
            </a:p>
          </p:txBody>
        </p:sp>
        <p:sp>
          <p:nvSpPr>
            <p:cNvPr id="31" name="TextBox 30"/>
            <p:cNvSpPr txBox="1"/>
            <p:nvPr/>
          </p:nvSpPr>
          <p:spPr>
            <a:xfrm>
              <a:off x="2362200" y="1828800"/>
              <a:ext cx="845103" cy="369332"/>
            </a:xfrm>
            <a:prstGeom prst="rect">
              <a:avLst/>
            </a:prstGeom>
            <a:noFill/>
          </p:spPr>
          <p:txBody>
            <a:bodyPr wrap="none" rtlCol="0">
              <a:spAutoFit/>
            </a:bodyPr>
            <a:lstStyle/>
            <a:p>
              <a:r>
                <a:rPr lang="en-US" i="1" dirty="0" smtClean="0"/>
                <a:t>J </a:t>
              </a:r>
              <a:r>
                <a:rPr lang="en-US" dirty="0" smtClean="0"/>
                <a:t>= 4</a:t>
              </a:r>
              <a:r>
                <a:rPr lang="en-US" i="1" dirty="0" smtClean="0"/>
                <a:t>P</a:t>
              </a:r>
              <a:endParaRPr lang="en-US" i="1" dirty="0"/>
            </a:p>
          </p:txBody>
        </p:sp>
        <p:sp>
          <p:nvSpPr>
            <p:cNvPr id="19" name="TextBox 18"/>
            <p:cNvSpPr txBox="1"/>
            <p:nvPr/>
          </p:nvSpPr>
          <p:spPr>
            <a:xfrm>
              <a:off x="2362200" y="3429000"/>
              <a:ext cx="1674497" cy="369332"/>
            </a:xfrm>
            <a:prstGeom prst="rect">
              <a:avLst/>
            </a:prstGeom>
            <a:noFill/>
          </p:spPr>
          <p:txBody>
            <a:bodyPr wrap="none" rtlCol="0">
              <a:spAutoFit/>
            </a:bodyPr>
            <a:lstStyle/>
            <a:p>
              <a:r>
                <a:rPr lang="en-US" i="1" dirty="0" smtClean="0"/>
                <a:t>P</a:t>
              </a:r>
              <a:r>
                <a:rPr lang="en-US" dirty="0" smtClean="0"/>
                <a:t> – 5 = </a:t>
              </a:r>
              <a:r>
                <a:rPr lang="en-US" i="1" dirty="0" smtClean="0"/>
                <a:t>J</a:t>
              </a:r>
              <a:r>
                <a:rPr lang="en-US" dirty="0" smtClean="0"/>
                <a:t> – 50 </a:t>
              </a:r>
              <a:endParaRPr lang="en-US" dirty="0"/>
            </a:p>
          </p:txBody>
        </p:sp>
      </p:grpSp>
      <p:pic>
        <p:nvPicPr>
          <p:cNvPr id="21"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cxnSp>
        <p:nvCxnSpPr>
          <p:cNvPr id="22" name="Straight Connector 21"/>
          <p:cNvCxnSpPr/>
          <p:nvPr/>
        </p:nvCxnSpPr>
        <p:spPr>
          <a:xfrm>
            <a:off x="2743200" y="4703552"/>
            <a:ext cx="2362200" cy="208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743200" y="4343400"/>
            <a:ext cx="3048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1279843" y="1828800"/>
            <a:ext cx="6719254" cy="3046988"/>
            <a:chOff x="1279843" y="1828800"/>
            <a:chExt cx="6719254" cy="3046988"/>
          </a:xfrm>
        </p:grpSpPr>
        <p:sp>
          <p:nvSpPr>
            <p:cNvPr id="4" name="TextBox 3"/>
            <p:cNvSpPr txBox="1"/>
            <p:nvPr/>
          </p:nvSpPr>
          <p:spPr>
            <a:xfrm>
              <a:off x="1279843" y="1828800"/>
              <a:ext cx="1020216" cy="3046988"/>
            </a:xfrm>
            <a:prstGeom prst="rect">
              <a:avLst/>
            </a:prstGeom>
            <a:noFill/>
          </p:spPr>
          <p:txBody>
            <a:bodyPr wrap="none" rtlCol="0">
              <a:spAutoFit/>
            </a:bodyPr>
            <a:lstStyle/>
            <a:p>
              <a:pPr algn="r"/>
              <a:r>
                <a:rPr lang="en-US" dirty="0" smtClean="0"/>
                <a:t>Start:</a:t>
              </a:r>
            </a:p>
            <a:p>
              <a:endParaRPr lang="en-US" dirty="0" smtClean="0"/>
            </a:p>
            <a:p>
              <a:pPr algn="r"/>
              <a:r>
                <a:rPr lang="en-US" dirty="0" err="1" smtClean="0"/>
                <a:t>Phillipe</a:t>
              </a:r>
              <a:endParaRPr lang="en-US" dirty="0" smtClean="0"/>
            </a:p>
            <a:p>
              <a:pPr algn="r">
                <a:spcBef>
                  <a:spcPts val="600"/>
                </a:spcBef>
              </a:pPr>
              <a:r>
                <a:rPr lang="en-US" dirty="0" smtClean="0"/>
                <a:t>Jose</a:t>
              </a:r>
            </a:p>
            <a:p>
              <a:pPr algn="r">
                <a:spcBef>
                  <a:spcPts val="600"/>
                </a:spcBef>
              </a:pPr>
              <a:endParaRPr lang="en-US" dirty="0" smtClean="0"/>
            </a:p>
            <a:p>
              <a:pPr algn="r">
                <a:spcBef>
                  <a:spcPts val="600"/>
                </a:spcBef>
              </a:pPr>
              <a:r>
                <a:rPr lang="en-US" dirty="0" smtClean="0"/>
                <a:t>Finish:</a:t>
              </a:r>
            </a:p>
            <a:p>
              <a:pPr algn="r">
                <a:spcBef>
                  <a:spcPts val="0"/>
                </a:spcBef>
              </a:pPr>
              <a:endParaRPr lang="en-US" dirty="0" smtClean="0"/>
            </a:p>
            <a:p>
              <a:pPr algn="r">
                <a:spcBef>
                  <a:spcPts val="600"/>
                </a:spcBef>
              </a:pPr>
              <a:r>
                <a:rPr lang="en-US" dirty="0" err="1" smtClean="0"/>
                <a:t>Phillipe</a:t>
              </a:r>
              <a:endParaRPr lang="en-US" dirty="0" smtClean="0"/>
            </a:p>
            <a:p>
              <a:pPr algn="r">
                <a:spcBef>
                  <a:spcPts val="600"/>
                </a:spcBef>
              </a:pPr>
              <a:r>
                <a:rPr lang="en-US" dirty="0" smtClean="0"/>
                <a:t>Jose</a:t>
              </a:r>
            </a:p>
          </p:txBody>
        </p:sp>
        <p:sp>
          <p:nvSpPr>
            <p:cNvPr id="5" name="Rectangle 4"/>
            <p:cNvSpPr/>
            <p:nvPr/>
          </p:nvSpPr>
          <p:spPr>
            <a:xfrm>
              <a:off x="2371725" y="2466975"/>
              <a:ext cx="685800" cy="228600"/>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361301" y="2790825"/>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39374" y="2791724"/>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725174" y="2793522"/>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409540" y="2791724"/>
              <a:ext cx="685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362200" y="4114800"/>
              <a:ext cx="381000" cy="228600"/>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362200" y="4436852"/>
              <a:ext cx="381000" cy="2286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p:nvPr/>
          </p:nvCxnSpPr>
          <p:spPr>
            <a:xfrm>
              <a:off x="5105400" y="3048000"/>
              <a:ext cx="0" cy="167640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5" idx="3"/>
            </p:cNvCxnSpPr>
            <p:nvPr/>
          </p:nvCxnSpPr>
          <p:spPr>
            <a:xfrm flipH="1">
              <a:off x="3048000" y="2581275"/>
              <a:ext cx="9525" cy="1762125"/>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733800" y="4419600"/>
              <a:ext cx="441146" cy="369332"/>
            </a:xfrm>
            <a:prstGeom prst="rect">
              <a:avLst/>
            </a:prstGeom>
            <a:noFill/>
          </p:spPr>
          <p:txBody>
            <a:bodyPr wrap="none" rtlCol="0">
              <a:spAutoFit/>
            </a:bodyPr>
            <a:lstStyle/>
            <a:p>
              <a:r>
                <a:rPr lang="en-US" dirty="0" smtClean="0"/>
                <a:t>50</a:t>
              </a:r>
              <a:endParaRPr lang="en-US" dirty="0"/>
            </a:p>
          </p:txBody>
        </p:sp>
        <p:sp>
          <p:nvSpPr>
            <p:cNvPr id="28" name="TextBox 27"/>
            <p:cNvSpPr txBox="1"/>
            <p:nvPr/>
          </p:nvSpPr>
          <p:spPr>
            <a:xfrm>
              <a:off x="2743200" y="4050268"/>
              <a:ext cx="312906" cy="369332"/>
            </a:xfrm>
            <a:prstGeom prst="rect">
              <a:avLst/>
            </a:prstGeom>
            <a:noFill/>
          </p:spPr>
          <p:txBody>
            <a:bodyPr wrap="none" rtlCol="0">
              <a:spAutoFit/>
            </a:bodyPr>
            <a:lstStyle/>
            <a:p>
              <a:r>
                <a:rPr lang="en-US" dirty="0" smtClean="0"/>
                <a:t>5</a:t>
              </a:r>
              <a:endParaRPr lang="en-US" dirty="0"/>
            </a:p>
          </p:txBody>
        </p:sp>
        <p:sp>
          <p:nvSpPr>
            <p:cNvPr id="31" name="TextBox 30"/>
            <p:cNvSpPr txBox="1"/>
            <p:nvPr/>
          </p:nvSpPr>
          <p:spPr>
            <a:xfrm>
              <a:off x="6324600" y="2286000"/>
              <a:ext cx="845103" cy="369332"/>
            </a:xfrm>
            <a:prstGeom prst="rect">
              <a:avLst/>
            </a:prstGeom>
            <a:noFill/>
          </p:spPr>
          <p:txBody>
            <a:bodyPr wrap="none" rtlCol="0">
              <a:spAutoFit/>
            </a:bodyPr>
            <a:lstStyle/>
            <a:p>
              <a:r>
                <a:rPr lang="en-US" i="1" dirty="0" smtClean="0"/>
                <a:t>J </a:t>
              </a:r>
              <a:r>
                <a:rPr lang="en-US" dirty="0" smtClean="0"/>
                <a:t>= 4</a:t>
              </a:r>
              <a:r>
                <a:rPr lang="en-US" i="1" dirty="0" smtClean="0"/>
                <a:t>P</a:t>
              </a:r>
              <a:endParaRPr lang="en-US" i="1" dirty="0"/>
            </a:p>
          </p:txBody>
        </p:sp>
        <p:sp>
          <p:nvSpPr>
            <p:cNvPr id="19" name="TextBox 18"/>
            <p:cNvSpPr txBox="1"/>
            <p:nvPr/>
          </p:nvSpPr>
          <p:spPr>
            <a:xfrm>
              <a:off x="6324600" y="2743200"/>
              <a:ext cx="1674497" cy="369332"/>
            </a:xfrm>
            <a:prstGeom prst="rect">
              <a:avLst/>
            </a:prstGeom>
            <a:noFill/>
          </p:spPr>
          <p:txBody>
            <a:bodyPr wrap="none" rtlCol="0">
              <a:spAutoFit/>
            </a:bodyPr>
            <a:lstStyle/>
            <a:p>
              <a:r>
                <a:rPr lang="en-US" i="1" dirty="0" smtClean="0"/>
                <a:t>P</a:t>
              </a:r>
              <a:r>
                <a:rPr lang="en-US" dirty="0" smtClean="0"/>
                <a:t> – 5 = </a:t>
              </a:r>
              <a:r>
                <a:rPr lang="en-US" i="1" dirty="0" smtClean="0"/>
                <a:t>J</a:t>
              </a:r>
              <a:r>
                <a:rPr lang="en-US" dirty="0" smtClean="0"/>
                <a:t> – 50 </a:t>
              </a:r>
              <a:endParaRPr lang="en-US" dirty="0"/>
            </a:p>
          </p:txBody>
        </p:sp>
      </p:grpSp>
      <p:pic>
        <p:nvPicPr>
          <p:cNvPr id="21"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52400" y="1219200"/>
            <a:ext cx="8839200" cy="4724400"/>
          </a:xfrm>
        </p:spPr>
        <p:txBody>
          <a:bodyPr/>
          <a:lstStyle/>
          <a:p>
            <a:r>
              <a:rPr lang="en-US" sz="2800" dirty="0" smtClean="0">
                <a:solidFill>
                  <a:schemeClr val="tx1"/>
                </a:solidFill>
              </a:rPr>
              <a:t>Fishing Adventures rents small fishing boats to tourists for day long fishing trips. Each boat can hold at most eight people. Additionally, each boat can only carry 1200 pounds of people and gear for safety reasons. Assume on average an adult weighs 150 pounds and a child weighs 75 pounds. Also assume each group will require 200 pounds of gear plus 10 pounds of gear per person. Can a group of 5 adults and 3 children safely rent a boat?</a:t>
            </a:r>
          </a:p>
          <a:p>
            <a:pPr algn="l"/>
            <a:endParaRPr lang="en-US" dirty="0" smtClean="0">
              <a:solidFill>
                <a:schemeClr val="tx1"/>
              </a:solidFill>
            </a:endParaRPr>
          </a:p>
          <a:p>
            <a:pPr algn="l"/>
            <a:endParaRPr lang="en-US" dirty="0" smtClean="0">
              <a:solidFill>
                <a:schemeClr val="tx1"/>
              </a:solidFill>
            </a:endParaRPr>
          </a:p>
          <a:p>
            <a:pPr algn="l"/>
            <a:r>
              <a:rPr lang="en-US" sz="1800" dirty="0" smtClean="0">
                <a:solidFill>
                  <a:schemeClr val="tx1"/>
                </a:solidFill>
                <a:latin typeface="Arial Narrow" pitchFamily="34" charset="0"/>
              </a:rPr>
              <a:t>Adapted from Illustrative Mathematics – A.REI.12 Fishing Adventures 3</a:t>
            </a:r>
          </a:p>
          <a:p>
            <a:pPr algn="l"/>
            <a:endParaRPr lang="en-US" sz="1800"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09599"/>
          </a:xfrm>
        </p:spPr>
        <p:txBody>
          <a:bodyPr/>
          <a:lstStyle/>
          <a:p>
            <a:r>
              <a:rPr lang="en-US" dirty="0" smtClean="0"/>
              <a:t>Welcome!</a:t>
            </a:r>
            <a:endParaRPr lang="en-US" dirty="0"/>
          </a:p>
        </p:txBody>
      </p:sp>
      <p:sp>
        <p:nvSpPr>
          <p:cNvPr id="3" name="Subtitle 2"/>
          <p:cNvSpPr>
            <a:spLocks noGrp="1"/>
          </p:cNvSpPr>
          <p:nvPr>
            <p:ph type="subTitle" idx="1"/>
          </p:nvPr>
        </p:nvSpPr>
        <p:spPr>
          <a:xfrm>
            <a:off x="381000" y="762000"/>
            <a:ext cx="8382000" cy="5334000"/>
          </a:xfrm>
        </p:spPr>
        <p:txBody>
          <a:bodyPr/>
          <a:lstStyle/>
          <a:p>
            <a:pPr algn="l">
              <a:buFont typeface="Arial" pitchFamily="34" charset="0"/>
              <a:buChar char="•"/>
            </a:pPr>
            <a:r>
              <a:rPr lang="en-US" sz="2800" dirty="0" smtClean="0">
                <a:solidFill>
                  <a:schemeClr val="tx1"/>
                </a:solidFill>
              </a:rPr>
              <a:t> </a:t>
            </a:r>
            <a:r>
              <a:rPr lang="en-US" sz="2800" dirty="0" smtClean="0">
                <a:solidFill>
                  <a:schemeClr val="tx1"/>
                </a:solidFill>
                <a:latin typeface="Arial Narrow" pitchFamily="34" charset="0"/>
              </a:rPr>
              <a:t>Please provide feedback at the end of today’s session.  </a:t>
            </a:r>
          </a:p>
          <a:p>
            <a:pPr lvl="1" algn="l">
              <a:buFont typeface="Wingdings" pitchFamily="2" charset="2"/>
              <a:buChar char="Ø"/>
            </a:pPr>
            <a:r>
              <a:rPr lang="en-US" sz="2400" dirty="0" smtClean="0">
                <a:solidFill>
                  <a:schemeClr val="tx1"/>
                </a:solidFill>
                <a:latin typeface="Arial Narrow" pitchFamily="34" charset="0"/>
              </a:rPr>
              <a:t>Feedback helps us become better teachers, and it helps you to reflect upon your learning.  </a:t>
            </a:r>
          </a:p>
          <a:p>
            <a:pPr lvl="1" algn="l">
              <a:buFont typeface="Wingdings" pitchFamily="2" charset="2"/>
              <a:buChar char="Ø"/>
            </a:pPr>
            <a:r>
              <a:rPr lang="en-US" sz="2400" dirty="0" smtClean="0">
                <a:solidFill>
                  <a:schemeClr val="tx1"/>
                </a:solidFill>
                <a:latin typeface="Arial Narrow" pitchFamily="34" charset="0"/>
              </a:rPr>
              <a:t>Feedback helps us as we develop the remaining unit-by-unit webinars.  </a:t>
            </a:r>
          </a:p>
          <a:p>
            <a:pPr lvl="1" algn="l">
              <a:buFont typeface="Wingdings" pitchFamily="2" charset="2"/>
              <a:buChar char="Ø"/>
            </a:pPr>
            <a:r>
              <a:rPr lang="en-US" sz="2400" dirty="0" smtClean="0">
                <a:solidFill>
                  <a:schemeClr val="tx1"/>
                </a:solidFill>
                <a:latin typeface="Arial Narrow" pitchFamily="34" charset="0"/>
              </a:rPr>
              <a:t>Please visit </a:t>
            </a:r>
            <a:r>
              <a:rPr lang="en-US" sz="2400" dirty="0" smtClean="0">
                <a:solidFill>
                  <a:schemeClr val="tx1"/>
                </a:solidFill>
                <a:latin typeface="Arial Narrow" pitchFamily="34" charset="0"/>
                <a:hlinkClick r:id="rId3"/>
              </a:rPr>
              <a:t>http://ccgpsmathematics9-10.wikispaces.com/</a:t>
            </a:r>
            <a:r>
              <a:rPr lang="en-US" sz="2400" dirty="0" smtClean="0">
                <a:solidFill>
                  <a:schemeClr val="tx1"/>
                </a:solidFill>
                <a:latin typeface="Arial Narrow" pitchFamily="34" charset="0"/>
              </a:rPr>
              <a:t>                         to share your feedback, ask questions, and share your ideas and resources. If you are wondering what a wiki is, we will discuss this near the end of this session.</a:t>
            </a:r>
          </a:p>
          <a:p>
            <a:pPr algn="l">
              <a:buFont typeface="Arial" pitchFamily="34" charset="0"/>
              <a:buChar char="•"/>
            </a:pPr>
            <a:r>
              <a:rPr lang="en-US" sz="2800" dirty="0" smtClean="0">
                <a:solidFill>
                  <a:schemeClr val="tx1"/>
                </a:solidFill>
                <a:latin typeface="Arial Narrow" pitchFamily="34" charset="0"/>
              </a:rPr>
              <a:t> After reviewing the remaining units, please contact us with content area focus/format suggestions for future webinars.</a:t>
            </a:r>
          </a:p>
          <a:p>
            <a:r>
              <a:rPr lang="en-US" sz="2000" dirty="0" smtClean="0">
                <a:solidFill>
                  <a:schemeClr val="tx1"/>
                </a:solidFill>
                <a:latin typeface="Arial Narrow" pitchFamily="34" charset="0"/>
              </a:rPr>
              <a:t>James Pratt – </a:t>
            </a:r>
            <a:r>
              <a:rPr lang="en-US" sz="2000" dirty="0" smtClean="0">
                <a:solidFill>
                  <a:schemeClr val="tx1"/>
                </a:solidFill>
                <a:latin typeface="Arial Narrow" pitchFamily="34" charset="0"/>
                <a:hlinkClick r:id="rId4"/>
              </a:rPr>
              <a:t>jpratt@doe.k12.ga.us</a:t>
            </a:r>
            <a:r>
              <a:rPr lang="en-US" sz="2000" dirty="0" smtClean="0">
                <a:solidFill>
                  <a:schemeClr val="tx1"/>
                </a:solidFill>
                <a:latin typeface="Arial Narrow" pitchFamily="34" charset="0"/>
              </a:rPr>
              <a:t> Brooke Kline – </a:t>
            </a:r>
            <a:r>
              <a:rPr lang="en-US" sz="2000" dirty="0" smtClean="0">
                <a:solidFill>
                  <a:schemeClr val="tx1"/>
                </a:solidFill>
                <a:latin typeface="Arial Narrow" pitchFamily="34" charset="0"/>
                <a:hlinkClick r:id="rId5"/>
              </a:rPr>
              <a:t>bkline@doe.k12.ga.us</a:t>
            </a:r>
            <a:endParaRPr lang="en-US" sz="2000" dirty="0" smtClean="0">
              <a:solidFill>
                <a:schemeClr val="tx1"/>
              </a:solidFill>
              <a:latin typeface="Arial Narrow" pitchFamily="34" charset="0"/>
            </a:endParaRPr>
          </a:p>
          <a:p>
            <a:pPr fontAlgn="auto">
              <a:spcAft>
                <a:spcPts val="0"/>
              </a:spcAft>
              <a:defRPr/>
            </a:pPr>
            <a:r>
              <a:rPr lang="en-US" sz="2000" dirty="0" smtClean="0">
                <a:solidFill>
                  <a:schemeClr val="tx1"/>
                </a:solidFill>
                <a:latin typeface="Arial Narrow" pitchFamily="34" charset="0"/>
              </a:rPr>
              <a:t>Secondary Mathematics Specialists</a:t>
            </a:r>
          </a:p>
          <a:p>
            <a:pPr lvl="1" algn="l"/>
            <a:endParaRPr lang="en-US" sz="24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752600"/>
            <a:ext cx="6400800" cy="3886200"/>
          </a:xfrm>
        </p:spPr>
        <p:txBody>
          <a:bodyPr/>
          <a:lstStyle/>
          <a:p>
            <a:pPr algn="l"/>
            <a:endParaRPr lang="en-US" dirty="0" smtClean="0">
              <a:solidFill>
                <a:schemeClr val="tx1"/>
              </a:solidFill>
            </a:endParaRPr>
          </a:p>
          <a:p>
            <a:pPr algn="l"/>
            <a:endParaRPr lang="en-US" dirty="0">
              <a:solidFill>
                <a:schemeClr val="tx1"/>
              </a:solidFill>
            </a:endParaRPr>
          </a:p>
        </p:txBody>
      </p:sp>
      <p:sp>
        <p:nvSpPr>
          <p:cNvPr id="6" name="Oval 5"/>
          <p:cNvSpPr/>
          <p:nvPr/>
        </p:nvSpPr>
        <p:spPr>
          <a:xfrm>
            <a:off x="2667000" y="2971800"/>
            <a:ext cx="9144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971800" y="2819400"/>
            <a:ext cx="9144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581400" y="2895600"/>
            <a:ext cx="9144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191000" y="2971800"/>
            <a:ext cx="9144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334000" y="3505200"/>
            <a:ext cx="685800" cy="914400"/>
          </a:xfrm>
          <a:prstGeom prst="ellipse">
            <a:avLst/>
          </a:prstGeom>
          <a:solidFill>
            <a:schemeClr val="accent5">
              <a:lumMod val="60000"/>
              <a:lumOff val="4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867400" y="3581400"/>
            <a:ext cx="685800" cy="914400"/>
          </a:xfrm>
          <a:prstGeom prst="ellipse">
            <a:avLst/>
          </a:prstGeom>
          <a:solidFill>
            <a:schemeClr val="accent5">
              <a:lumMod val="60000"/>
              <a:lumOff val="4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638800" y="3657600"/>
            <a:ext cx="685800" cy="914400"/>
          </a:xfrm>
          <a:prstGeom prst="ellipse">
            <a:avLst/>
          </a:prstGeom>
          <a:solidFill>
            <a:schemeClr val="accent5">
              <a:lumMod val="60000"/>
              <a:lumOff val="4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914400" y="3048000"/>
            <a:ext cx="7010400" cy="2057400"/>
            <a:chOff x="914400" y="3048000"/>
            <a:chExt cx="7010400" cy="2057400"/>
          </a:xfrm>
        </p:grpSpPr>
        <p:sp>
          <p:nvSpPr>
            <p:cNvPr id="10" name="Oval 9"/>
            <p:cNvSpPr/>
            <p:nvPr/>
          </p:nvSpPr>
          <p:spPr>
            <a:xfrm>
              <a:off x="2971800" y="3048000"/>
              <a:ext cx="9144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 Same Side Corner Rectangle 13"/>
            <p:cNvSpPr/>
            <p:nvPr/>
          </p:nvSpPr>
          <p:spPr>
            <a:xfrm>
              <a:off x="3962400" y="3886200"/>
              <a:ext cx="1828800" cy="533400"/>
            </a:xfrm>
            <a:prstGeom prst="round2Same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14400" y="4114800"/>
              <a:ext cx="7010400" cy="990600"/>
              <a:chOff x="914400" y="4114800"/>
              <a:chExt cx="7010400" cy="990600"/>
            </a:xfrm>
          </p:grpSpPr>
          <p:sp>
            <p:nvSpPr>
              <p:cNvPr id="5" name="Trapezoid 4"/>
              <p:cNvSpPr/>
              <p:nvPr/>
            </p:nvSpPr>
            <p:spPr>
              <a:xfrm>
                <a:off x="2514600" y="4114800"/>
                <a:ext cx="4191000" cy="762000"/>
              </a:xfrm>
              <a:prstGeom prst="trapezoid">
                <a:avLst>
                  <a:gd name="adj" fmla="val 82500"/>
                </a:avLst>
              </a:prstGeom>
              <a:solidFill>
                <a:schemeClr val="accent3">
                  <a:lumMod val="60000"/>
                  <a:lumOff val="40000"/>
                </a:schemeClr>
              </a:solidFill>
              <a:ln>
                <a:solidFill>
                  <a:schemeClr val="accent3"/>
                </a:solidFill>
              </a:ln>
              <a:scene3d>
                <a:camera prst="orthographicFront">
                  <a:rot lat="0" lon="10799999"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uble Wave 14"/>
              <p:cNvSpPr/>
              <p:nvPr/>
            </p:nvSpPr>
            <p:spPr>
              <a:xfrm>
                <a:off x="2667000" y="4648200"/>
                <a:ext cx="1752600" cy="457200"/>
              </a:xfrm>
              <a:prstGeom prst="doubleWav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uble Wave 15"/>
              <p:cNvSpPr/>
              <p:nvPr/>
            </p:nvSpPr>
            <p:spPr>
              <a:xfrm>
                <a:off x="4419600" y="4648200"/>
                <a:ext cx="1752600" cy="457200"/>
              </a:xfrm>
              <a:prstGeom prst="doubleWav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uble Wave 16"/>
              <p:cNvSpPr/>
              <p:nvPr/>
            </p:nvSpPr>
            <p:spPr>
              <a:xfrm>
                <a:off x="6172200" y="4648200"/>
                <a:ext cx="1752600" cy="457200"/>
              </a:xfrm>
              <a:prstGeom prst="doubleWav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uble Wave 17"/>
              <p:cNvSpPr/>
              <p:nvPr/>
            </p:nvSpPr>
            <p:spPr>
              <a:xfrm>
                <a:off x="914400" y="4648200"/>
                <a:ext cx="1752600" cy="457200"/>
              </a:xfrm>
              <a:prstGeom prst="doubleWav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19"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295400"/>
            <a:ext cx="6400800" cy="4343400"/>
          </a:xfrm>
        </p:spPr>
        <p:txBody>
          <a:bodyPr/>
          <a:lstStyle/>
          <a:p>
            <a:pPr algn="l"/>
            <a:r>
              <a:rPr lang="en-US" i="1" dirty="0" smtClean="0">
                <a:solidFill>
                  <a:schemeClr val="tx1"/>
                </a:solidFill>
              </a:rPr>
              <a:t>a</a:t>
            </a:r>
            <a:r>
              <a:rPr lang="en-US" dirty="0" smtClean="0">
                <a:solidFill>
                  <a:schemeClr val="tx1"/>
                </a:solidFill>
              </a:rPr>
              <a:t> + </a:t>
            </a:r>
            <a:r>
              <a:rPr lang="en-US" i="1" dirty="0" smtClean="0">
                <a:solidFill>
                  <a:schemeClr val="tx1"/>
                </a:solidFill>
              </a:rPr>
              <a:t>c</a:t>
            </a:r>
            <a:r>
              <a:rPr lang="en-US" dirty="0" smtClean="0">
                <a:solidFill>
                  <a:schemeClr val="tx1"/>
                </a:solidFill>
              </a:rPr>
              <a:t> ≤ 8</a:t>
            </a:r>
          </a:p>
          <a:p>
            <a:pPr algn="l"/>
            <a:r>
              <a:rPr lang="en-US" dirty="0" smtClean="0">
                <a:solidFill>
                  <a:schemeClr val="tx1"/>
                </a:solidFill>
              </a:rPr>
              <a:t>(150 +10)</a:t>
            </a:r>
            <a:r>
              <a:rPr lang="en-US" i="1" dirty="0" smtClean="0">
                <a:solidFill>
                  <a:schemeClr val="tx1"/>
                </a:solidFill>
              </a:rPr>
              <a:t>a</a:t>
            </a:r>
            <a:r>
              <a:rPr lang="en-US" dirty="0" smtClean="0">
                <a:solidFill>
                  <a:schemeClr val="tx1"/>
                </a:solidFill>
              </a:rPr>
              <a:t> + (75 + 10)</a:t>
            </a:r>
            <a:r>
              <a:rPr lang="en-US" i="1" dirty="0" smtClean="0">
                <a:solidFill>
                  <a:schemeClr val="tx1"/>
                </a:solidFill>
              </a:rPr>
              <a:t>c</a:t>
            </a:r>
            <a:r>
              <a:rPr lang="en-US" dirty="0" smtClean="0">
                <a:solidFill>
                  <a:schemeClr val="tx1"/>
                </a:solidFill>
              </a:rPr>
              <a:t> + 200 ≤ 1200</a:t>
            </a:r>
          </a:p>
          <a:p>
            <a:pPr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295400"/>
            <a:ext cx="6400800" cy="4343400"/>
          </a:xfrm>
        </p:spPr>
        <p:txBody>
          <a:bodyPr/>
          <a:lstStyle/>
          <a:p>
            <a:pPr algn="l"/>
            <a:r>
              <a:rPr lang="en-US" i="1" dirty="0" smtClean="0">
                <a:solidFill>
                  <a:schemeClr val="tx1"/>
                </a:solidFill>
              </a:rPr>
              <a:t>a</a:t>
            </a:r>
            <a:r>
              <a:rPr lang="en-US" dirty="0" smtClean="0">
                <a:solidFill>
                  <a:schemeClr val="tx1"/>
                </a:solidFill>
              </a:rPr>
              <a:t> + </a:t>
            </a:r>
            <a:r>
              <a:rPr lang="en-US" i="1" dirty="0" smtClean="0">
                <a:solidFill>
                  <a:schemeClr val="tx1"/>
                </a:solidFill>
              </a:rPr>
              <a:t>c</a:t>
            </a:r>
            <a:r>
              <a:rPr lang="en-US" dirty="0" smtClean="0">
                <a:solidFill>
                  <a:schemeClr val="tx1"/>
                </a:solidFill>
              </a:rPr>
              <a:t> ≤ 8</a:t>
            </a:r>
          </a:p>
          <a:p>
            <a:pPr algn="l"/>
            <a:r>
              <a:rPr lang="en-US" dirty="0" smtClean="0">
                <a:solidFill>
                  <a:schemeClr val="tx1"/>
                </a:solidFill>
              </a:rPr>
              <a:t>160</a:t>
            </a:r>
            <a:r>
              <a:rPr lang="en-US" i="1" dirty="0" smtClean="0">
                <a:solidFill>
                  <a:schemeClr val="tx1"/>
                </a:solidFill>
              </a:rPr>
              <a:t>a</a:t>
            </a:r>
            <a:r>
              <a:rPr lang="en-US" dirty="0" smtClean="0">
                <a:solidFill>
                  <a:schemeClr val="tx1"/>
                </a:solidFill>
              </a:rPr>
              <a:t> + 85</a:t>
            </a:r>
            <a:r>
              <a:rPr lang="en-US" i="1" dirty="0" smtClean="0">
                <a:solidFill>
                  <a:schemeClr val="tx1"/>
                </a:solidFill>
              </a:rPr>
              <a:t>c</a:t>
            </a:r>
            <a:r>
              <a:rPr lang="en-US" dirty="0" smtClean="0">
                <a:solidFill>
                  <a:schemeClr val="tx1"/>
                </a:solidFill>
              </a:rPr>
              <a:t> + 200 ≤ 1200</a:t>
            </a:r>
          </a:p>
          <a:p>
            <a:pPr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295400"/>
            <a:ext cx="6400800" cy="4343400"/>
          </a:xfrm>
        </p:spPr>
        <p:txBody>
          <a:bodyPr/>
          <a:lstStyle/>
          <a:p>
            <a:pPr algn="l"/>
            <a:r>
              <a:rPr lang="en-US" i="1" dirty="0" smtClean="0">
                <a:solidFill>
                  <a:schemeClr val="tx1"/>
                </a:solidFill>
              </a:rPr>
              <a:t>a</a:t>
            </a:r>
            <a:r>
              <a:rPr lang="en-US" dirty="0" smtClean="0">
                <a:solidFill>
                  <a:schemeClr val="tx1"/>
                </a:solidFill>
              </a:rPr>
              <a:t> + </a:t>
            </a:r>
            <a:r>
              <a:rPr lang="en-US" i="1" dirty="0" smtClean="0">
                <a:solidFill>
                  <a:schemeClr val="tx1"/>
                </a:solidFill>
              </a:rPr>
              <a:t>c</a:t>
            </a:r>
            <a:r>
              <a:rPr lang="en-US" dirty="0" smtClean="0">
                <a:solidFill>
                  <a:schemeClr val="tx1"/>
                </a:solidFill>
              </a:rPr>
              <a:t> ≤ 8</a:t>
            </a:r>
          </a:p>
          <a:p>
            <a:pPr algn="l"/>
            <a:r>
              <a:rPr lang="en-US" dirty="0" smtClean="0">
                <a:solidFill>
                  <a:schemeClr val="tx1"/>
                </a:solidFill>
              </a:rPr>
              <a:t>160</a:t>
            </a:r>
            <a:r>
              <a:rPr lang="en-US" i="1" dirty="0" smtClean="0">
                <a:solidFill>
                  <a:schemeClr val="tx1"/>
                </a:solidFill>
              </a:rPr>
              <a:t>a</a:t>
            </a:r>
            <a:r>
              <a:rPr lang="en-US" dirty="0" smtClean="0">
                <a:solidFill>
                  <a:schemeClr val="tx1"/>
                </a:solidFill>
              </a:rPr>
              <a:t> + 85</a:t>
            </a:r>
            <a:r>
              <a:rPr lang="en-US" i="1" dirty="0" smtClean="0">
                <a:solidFill>
                  <a:schemeClr val="tx1"/>
                </a:solidFill>
              </a:rPr>
              <a:t>c</a:t>
            </a:r>
            <a:r>
              <a:rPr lang="en-US" dirty="0" smtClean="0">
                <a:solidFill>
                  <a:schemeClr val="tx1"/>
                </a:solidFill>
              </a:rPr>
              <a:t> ≤ 1000</a:t>
            </a:r>
          </a:p>
          <a:p>
            <a:pPr algn="l"/>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295400"/>
            <a:ext cx="6400800" cy="4343400"/>
          </a:xfrm>
        </p:spPr>
        <p:txBody>
          <a:bodyPr/>
          <a:lstStyle/>
          <a:p>
            <a:pPr algn="l"/>
            <a:r>
              <a:rPr lang="en-US" i="1" dirty="0" smtClean="0">
                <a:solidFill>
                  <a:schemeClr val="tx1"/>
                </a:solidFill>
              </a:rPr>
              <a:t>a</a:t>
            </a:r>
            <a:r>
              <a:rPr lang="en-US" dirty="0" smtClean="0">
                <a:solidFill>
                  <a:schemeClr val="tx1"/>
                </a:solidFill>
              </a:rPr>
              <a:t> + </a:t>
            </a:r>
            <a:r>
              <a:rPr lang="en-US" i="1" dirty="0" smtClean="0">
                <a:solidFill>
                  <a:schemeClr val="tx1"/>
                </a:solidFill>
              </a:rPr>
              <a:t>c</a:t>
            </a:r>
            <a:r>
              <a:rPr lang="en-US" dirty="0" smtClean="0">
                <a:solidFill>
                  <a:schemeClr val="tx1"/>
                </a:solidFill>
              </a:rPr>
              <a:t> ≤ 8</a:t>
            </a:r>
          </a:p>
          <a:p>
            <a:pPr algn="l"/>
            <a:r>
              <a:rPr lang="en-US" dirty="0" smtClean="0">
                <a:solidFill>
                  <a:schemeClr val="tx1"/>
                </a:solidFill>
              </a:rPr>
              <a:t>160</a:t>
            </a:r>
            <a:r>
              <a:rPr lang="en-US" i="1" dirty="0" smtClean="0">
                <a:solidFill>
                  <a:schemeClr val="tx1"/>
                </a:solidFill>
              </a:rPr>
              <a:t>a</a:t>
            </a:r>
            <a:r>
              <a:rPr lang="en-US" dirty="0" smtClean="0">
                <a:solidFill>
                  <a:schemeClr val="tx1"/>
                </a:solidFill>
              </a:rPr>
              <a:t> + 85</a:t>
            </a:r>
            <a:r>
              <a:rPr lang="en-US" i="1" dirty="0" smtClean="0">
                <a:solidFill>
                  <a:schemeClr val="tx1"/>
                </a:solidFill>
              </a:rPr>
              <a:t>c</a:t>
            </a:r>
            <a:r>
              <a:rPr lang="en-US" dirty="0" smtClean="0">
                <a:solidFill>
                  <a:schemeClr val="tx1"/>
                </a:solidFill>
              </a:rPr>
              <a:t> ≤ 1000</a:t>
            </a:r>
          </a:p>
          <a:p>
            <a:pPr algn="l"/>
            <a:endParaRPr lang="en-US" dirty="0">
              <a:solidFill>
                <a:schemeClr val="tx1"/>
              </a:solidFill>
            </a:endParaRPr>
          </a:p>
        </p:txBody>
      </p:sp>
      <p:pic>
        <p:nvPicPr>
          <p:cNvPr id="2052" name="Picture 4" descr="http://www.quickmath.com/msolver/graphs/2012-06-21/24/7e/ed/247eed05c1cce9ad7f88e6ed185755ab-1.png?t=1340305881"/>
          <p:cNvPicPr>
            <a:picLocks noChangeAspect="1" noChangeArrowheads="1"/>
          </p:cNvPicPr>
          <p:nvPr/>
        </p:nvPicPr>
        <p:blipFill>
          <a:blip r:embed="rId3" cstate="print"/>
          <a:srcRect/>
          <a:stretch>
            <a:fillRect/>
          </a:stretch>
        </p:blipFill>
        <p:spPr bwMode="auto">
          <a:xfrm>
            <a:off x="4572000" y="1504949"/>
            <a:ext cx="4438650" cy="4438651"/>
          </a:xfrm>
          <a:prstGeom prst="rect">
            <a:avLst/>
          </a:prstGeom>
          <a:noFill/>
        </p:spPr>
      </p:pic>
      <p:sp>
        <p:nvSpPr>
          <p:cNvPr id="6" name="TextBox 5"/>
          <p:cNvSpPr txBox="1"/>
          <p:nvPr/>
        </p:nvSpPr>
        <p:spPr>
          <a:xfrm>
            <a:off x="4724400" y="1524000"/>
            <a:ext cx="662361" cy="307777"/>
          </a:xfrm>
          <a:prstGeom prst="rect">
            <a:avLst/>
          </a:prstGeom>
          <a:noFill/>
        </p:spPr>
        <p:txBody>
          <a:bodyPr wrap="none" rtlCol="0">
            <a:spAutoFit/>
          </a:bodyPr>
          <a:lstStyle/>
          <a:p>
            <a:r>
              <a:rPr lang="en-US" sz="1400" dirty="0" smtClean="0"/>
              <a:t>adults</a:t>
            </a:r>
            <a:endParaRPr lang="en-US" sz="1400" dirty="0"/>
          </a:p>
        </p:txBody>
      </p:sp>
      <p:sp>
        <p:nvSpPr>
          <p:cNvPr id="7" name="TextBox 6"/>
          <p:cNvSpPr txBox="1"/>
          <p:nvPr/>
        </p:nvSpPr>
        <p:spPr>
          <a:xfrm>
            <a:off x="8180159" y="5712023"/>
            <a:ext cx="811441" cy="307777"/>
          </a:xfrm>
          <a:prstGeom prst="rect">
            <a:avLst/>
          </a:prstGeom>
          <a:noFill/>
        </p:spPr>
        <p:txBody>
          <a:bodyPr wrap="none" rtlCol="0">
            <a:spAutoFit/>
          </a:bodyPr>
          <a:lstStyle/>
          <a:p>
            <a:r>
              <a:rPr lang="en-US" sz="1400" dirty="0" smtClean="0"/>
              <a:t>children</a:t>
            </a:r>
            <a:endParaRPr lang="en-US" sz="1400" dirty="0"/>
          </a:p>
        </p:txBody>
      </p:sp>
      <p:pic>
        <p:nvPicPr>
          <p:cNvPr id="8"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295400"/>
            <a:ext cx="3200400" cy="4343400"/>
          </a:xfrm>
        </p:spPr>
        <p:txBody>
          <a:bodyPr/>
          <a:lstStyle/>
          <a:p>
            <a:pPr algn="l"/>
            <a:r>
              <a:rPr lang="en-US" i="1" dirty="0" smtClean="0">
                <a:solidFill>
                  <a:schemeClr val="tx1"/>
                </a:solidFill>
              </a:rPr>
              <a:t>a</a:t>
            </a:r>
            <a:r>
              <a:rPr lang="en-US" dirty="0" smtClean="0">
                <a:solidFill>
                  <a:schemeClr val="tx1"/>
                </a:solidFill>
              </a:rPr>
              <a:t> + </a:t>
            </a:r>
            <a:r>
              <a:rPr lang="en-US" i="1" dirty="0" smtClean="0">
                <a:solidFill>
                  <a:schemeClr val="tx1"/>
                </a:solidFill>
              </a:rPr>
              <a:t>c</a:t>
            </a:r>
            <a:r>
              <a:rPr lang="en-US" dirty="0" smtClean="0">
                <a:solidFill>
                  <a:schemeClr val="tx1"/>
                </a:solidFill>
              </a:rPr>
              <a:t> ≤ 8</a:t>
            </a:r>
          </a:p>
          <a:p>
            <a:pPr algn="l"/>
            <a:r>
              <a:rPr lang="en-US" dirty="0" smtClean="0">
                <a:solidFill>
                  <a:schemeClr val="tx1"/>
                </a:solidFill>
              </a:rPr>
              <a:t>160</a:t>
            </a:r>
            <a:r>
              <a:rPr lang="en-US" i="1" dirty="0" smtClean="0">
                <a:solidFill>
                  <a:schemeClr val="tx1"/>
                </a:solidFill>
              </a:rPr>
              <a:t>a</a:t>
            </a:r>
            <a:r>
              <a:rPr lang="en-US" dirty="0" smtClean="0">
                <a:solidFill>
                  <a:schemeClr val="tx1"/>
                </a:solidFill>
              </a:rPr>
              <a:t> + 85</a:t>
            </a:r>
            <a:r>
              <a:rPr lang="en-US" i="1" dirty="0" smtClean="0">
                <a:solidFill>
                  <a:schemeClr val="tx1"/>
                </a:solidFill>
              </a:rPr>
              <a:t>c</a:t>
            </a:r>
            <a:r>
              <a:rPr lang="en-US" dirty="0" smtClean="0">
                <a:solidFill>
                  <a:schemeClr val="tx1"/>
                </a:solidFill>
              </a:rPr>
              <a:t> ≤ 1000</a:t>
            </a:r>
          </a:p>
          <a:p>
            <a:pPr algn="l"/>
            <a:endParaRPr lang="en-US" dirty="0" smtClean="0">
              <a:solidFill>
                <a:schemeClr val="tx1"/>
              </a:solidFill>
            </a:endParaRPr>
          </a:p>
          <a:p>
            <a:pPr algn="l"/>
            <a:r>
              <a:rPr lang="en-US" dirty="0" smtClean="0">
                <a:solidFill>
                  <a:schemeClr val="tx1"/>
                </a:solidFill>
              </a:rPr>
              <a:t>Does the point (3,5) lie in the shaded area?</a:t>
            </a:r>
          </a:p>
          <a:p>
            <a:pPr algn="l"/>
            <a:endParaRPr lang="en-US" dirty="0" smtClean="0">
              <a:solidFill>
                <a:schemeClr val="tx1"/>
              </a:solidFill>
            </a:endParaRPr>
          </a:p>
          <a:p>
            <a:pPr algn="l"/>
            <a:endParaRPr lang="en-US" dirty="0">
              <a:solidFill>
                <a:schemeClr val="tx1"/>
              </a:solidFill>
            </a:endParaRPr>
          </a:p>
        </p:txBody>
      </p:sp>
      <p:pic>
        <p:nvPicPr>
          <p:cNvPr id="2052" name="Picture 4" descr="http://www.quickmath.com/msolver/graphs/2012-06-21/24/7e/ed/247eed05c1cce9ad7f88e6ed185755ab-1.png?t=1340305881"/>
          <p:cNvPicPr>
            <a:picLocks noChangeAspect="1" noChangeArrowheads="1"/>
          </p:cNvPicPr>
          <p:nvPr/>
        </p:nvPicPr>
        <p:blipFill>
          <a:blip r:embed="rId3" cstate="print"/>
          <a:srcRect/>
          <a:stretch>
            <a:fillRect/>
          </a:stretch>
        </p:blipFill>
        <p:spPr bwMode="auto">
          <a:xfrm>
            <a:off x="4562475" y="1504949"/>
            <a:ext cx="4438650" cy="4438651"/>
          </a:xfrm>
          <a:prstGeom prst="rect">
            <a:avLst/>
          </a:prstGeom>
          <a:noFill/>
        </p:spPr>
      </p:pic>
      <p:sp>
        <p:nvSpPr>
          <p:cNvPr id="6" name="TextBox 5"/>
          <p:cNvSpPr txBox="1"/>
          <p:nvPr/>
        </p:nvSpPr>
        <p:spPr>
          <a:xfrm>
            <a:off x="4724400" y="1524000"/>
            <a:ext cx="662361" cy="307777"/>
          </a:xfrm>
          <a:prstGeom prst="rect">
            <a:avLst/>
          </a:prstGeom>
          <a:noFill/>
        </p:spPr>
        <p:txBody>
          <a:bodyPr wrap="none" rtlCol="0">
            <a:spAutoFit/>
          </a:bodyPr>
          <a:lstStyle/>
          <a:p>
            <a:r>
              <a:rPr lang="en-US" sz="1400" dirty="0" smtClean="0"/>
              <a:t>adults</a:t>
            </a:r>
            <a:endParaRPr lang="en-US" sz="1400" dirty="0"/>
          </a:p>
        </p:txBody>
      </p:sp>
      <p:sp>
        <p:nvSpPr>
          <p:cNvPr id="7" name="TextBox 6"/>
          <p:cNvSpPr txBox="1"/>
          <p:nvPr/>
        </p:nvSpPr>
        <p:spPr>
          <a:xfrm>
            <a:off x="8180159" y="5712023"/>
            <a:ext cx="811441" cy="307777"/>
          </a:xfrm>
          <a:prstGeom prst="rect">
            <a:avLst/>
          </a:prstGeom>
          <a:noFill/>
        </p:spPr>
        <p:txBody>
          <a:bodyPr wrap="none" rtlCol="0">
            <a:spAutoFit/>
          </a:bodyPr>
          <a:lstStyle/>
          <a:p>
            <a:r>
              <a:rPr lang="en-US" sz="1400" dirty="0" smtClean="0"/>
              <a:t>children</a:t>
            </a:r>
            <a:endParaRPr lang="en-US" sz="1400" dirty="0"/>
          </a:p>
        </p:txBody>
      </p:sp>
      <p:pic>
        <p:nvPicPr>
          <p:cNvPr id="8"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lstStyle/>
          <a:p>
            <a:r>
              <a:rPr lang="en-US" dirty="0" smtClean="0"/>
              <a:t>Examples &amp; Explanations</a:t>
            </a:r>
            <a:endParaRPr lang="en-US" dirty="0"/>
          </a:p>
        </p:txBody>
      </p:sp>
      <p:sp>
        <p:nvSpPr>
          <p:cNvPr id="3" name="Subtitle 2"/>
          <p:cNvSpPr>
            <a:spLocks noGrp="1"/>
          </p:cNvSpPr>
          <p:nvPr>
            <p:ph type="subTitle" idx="1"/>
          </p:nvPr>
        </p:nvSpPr>
        <p:spPr>
          <a:xfrm>
            <a:off x="1371600" y="1295400"/>
            <a:ext cx="3200400" cy="4343400"/>
          </a:xfrm>
        </p:spPr>
        <p:txBody>
          <a:bodyPr/>
          <a:lstStyle/>
          <a:p>
            <a:pPr algn="l"/>
            <a:r>
              <a:rPr lang="en-US" i="1" dirty="0" smtClean="0">
                <a:solidFill>
                  <a:schemeClr val="tx1"/>
                </a:solidFill>
              </a:rPr>
              <a:t>a</a:t>
            </a:r>
            <a:r>
              <a:rPr lang="en-US" dirty="0" smtClean="0">
                <a:solidFill>
                  <a:schemeClr val="tx1"/>
                </a:solidFill>
              </a:rPr>
              <a:t> + </a:t>
            </a:r>
            <a:r>
              <a:rPr lang="en-US" i="1" dirty="0" smtClean="0">
                <a:solidFill>
                  <a:schemeClr val="tx1"/>
                </a:solidFill>
              </a:rPr>
              <a:t>c</a:t>
            </a:r>
            <a:r>
              <a:rPr lang="en-US" dirty="0" smtClean="0">
                <a:solidFill>
                  <a:schemeClr val="tx1"/>
                </a:solidFill>
              </a:rPr>
              <a:t> ≤ 8</a:t>
            </a:r>
          </a:p>
          <a:p>
            <a:pPr algn="l"/>
            <a:r>
              <a:rPr lang="en-US" dirty="0" smtClean="0">
                <a:solidFill>
                  <a:schemeClr val="tx1"/>
                </a:solidFill>
              </a:rPr>
              <a:t>160</a:t>
            </a:r>
            <a:r>
              <a:rPr lang="en-US" i="1" dirty="0" smtClean="0">
                <a:solidFill>
                  <a:schemeClr val="tx1"/>
                </a:solidFill>
              </a:rPr>
              <a:t>a</a:t>
            </a:r>
            <a:r>
              <a:rPr lang="en-US" dirty="0" smtClean="0">
                <a:solidFill>
                  <a:schemeClr val="tx1"/>
                </a:solidFill>
              </a:rPr>
              <a:t> + 85</a:t>
            </a:r>
            <a:r>
              <a:rPr lang="en-US" i="1" dirty="0" smtClean="0">
                <a:solidFill>
                  <a:schemeClr val="tx1"/>
                </a:solidFill>
              </a:rPr>
              <a:t>c</a:t>
            </a:r>
            <a:r>
              <a:rPr lang="en-US" dirty="0" smtClean="0">
                <a:solidFill>
                  <a:schemeClr val="tx1"/>
                </a:solidFill>
              </a:rPr>
              <a:t> ≤ 1000</a:t>
            </a:r>
          </a:p>
          <a:p>
            <a:pPr algn="l"/>
            <a:endParaRPr lang="en-US" dirty="0" smtClean="0">
              <a:solidFill>
                <a:schemeClr val="tx1"/>
              </a:solidFill>
            </a:endParaRPr>
          </a:p>
          <a:p>
            <a:pPr algn="l"/>
            <a:r>
              <a:rPr lang="en-US" dirty="0" smtClean="0">
                <a:solidFill>
                  <a:schemeClr val="tx1"/>
                </a:solidFill>
              </a:rPr>
              <a:t>Does the point (3,5) lie in the shaded area?</a:t>
            </a:r>
          </a:p>
          <a:p>
            <a:pPr algn="l"/>
            <a:endParaRPr lang="en-US" dirty="0" smtClean="0">
              <a:solidFill>
                <a:schemeClr val="tx1"/>
              </a:solidFill>
            </a:endParaRPr>
          </a:p>
          <a:p>
            <a:pPr algn="l"/>
            <a:endParaRPr lang="en-US" dirty="0">
              <a:solidFill>
                <a:schemeClr val="tx1"/>
              </a:solidFill>
            </a:endParaRPr>
          </a:p>
        </p:txBody>
      </p:sp>
      <p:pic>
        <p:nvPicPr>
          <p:cNvPr id="2052" name="Picture 4" descr="http://www.quickmath.com/msolver/graphs/2012-06-21/24/7e/ed/247eed05c1cce9ad7f88e6ed185755ab-1.png?t=1340305881"/>
          <p:cNvPicPr>
            <a:picLocks noChangeAspect="1" noChangeArrowheads="1"/>
          </p:cNvPicPr>
          <p:nvPr/>
        </p:nvPicPr>
        <p:blipFill>
          <a:blip r:embed="rId3" cstate="print"/>
          <a:srcRect/>
          <a:stretch>
            <a:fillRect/>
          </a:stretch>
        </p:blipFill>
        <p:spPr bwMode="auto">
          <a:xfrm>
            <a:off x="4564049" y="1504949"/>
            <a:ext cx="4438650" cy="4438651"/>
          </a:xfrm>
          <a:prstGeom prst="rect">
            <a:avLst/>
          </a:prstGeom>
          <a:noFill/>
        </p:spPr>
      </p:pic>
      <p:sp>
        <p:nvSpPr>
          <p:cNvPr id="6" name="TextBox 5"/>
          <p:cNvSpPr txBox="1"/>
          <p:nvPr/>
        </p:nvSpPr>
        <p:spPr>
          <a:xfrm>
            <a:off x="4724400" y="1524000"/>
            <a:ext cx="662361" cy="307777"/>
          </a:xfrm>
          <a:prstGeom prst="rect">
            <a:avLst/>
          </a:prstGeom>
          <a:noFill/>
        </p:spPr>
        <p:txBody>
          <a:bodyPr wrap="none" rtlCol="0">
            <a:spAutoFit/>
          </a:bodyPr>
          <a:lstStyle/>
          <a:p>
            <a:r>
              <a:rPr lang="en-US" sz="1400" dirty="0" smtClean="0"/>
              <a:t>adults</a:t>
            </a:r>
            <a:endParaRPr lang="en-US" sz="1400" dirty="0"/>
          </a:p>
        </p:txBody>
      </p:sp>
      <p:sp>
        <p:nvSpPr>
          <p:cNvPr id="7" name="TextBox 6"/>
          <p:cNvSpPr txBox="1"/>
          <p:nvPr/>
        </p:nvSpPr>
        <p:spPr>
          <a:xfrm>
            <a:off x="8180159" y="5712023"/>
            <a:ext cx="811441" cy="307777"/>
          </a:xfrm>
          <a:prstGeom prst="rect">
            <a:avLst/>
          </a:prstGeom>
          <a:noFill/>
        </p:spPr>
        <p:txBody>
          <a:bodyPr wrap="none" rtlCol="0">
            <a:spAutoFit/>
          </a:bodyPr>
          <a:lstStyle/>
          <a:p>
            <a:r>
              <a:rPr lang="en-US" sz="1400" dirty="0" smtClean="0"/>
              <a:t>children</a:t>
            </a:r>
            <a:endParaRPr lang="en-US" sz="1400" dirty="0"/>
          </a:p>
        </p:txBody>
      </p:sp>
      <p:cxnSp>
        <p:nvCxnSpPr>
          <p:cNvPr id="9" name="Straight Connector 8"/>
          <p:cNvCxnSpPr/>
          <p:nvPr/>
        </p:nvCxnSpPr>
        <p:spPr>
          <a:xfrm flipV="1">
            <a:off x="6019800" y="3629106"/>
            <a:ext cx="0" cy="213360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792649" y="3630599"/>
            <a:ext cx="1219200"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5995947" y="3613204"/>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533399"/>
          </a:xfrm>
        </p:spPr>
        <p:txBody>
          <a:bodyPr/>
          <a:lstStyle/>
          <a:p>
            <a:r>
              <a:rPr lang="en-US" dirty="0" smtClean="0">
                <a:latin typeface="Arial Narrow" pitchFamily="34" charset="0"/>
              </a:rPr>
              <a:t>Assessment</a:t>
            </a:r>
            <a:endParaRPr lang="en-US" dirty="0">
              <a:latin typeface="Arial Narrow" pitchFamily="34" charset="0"/>
            </a:endParaRPr>
          </a:p>
        </p:txBody>
      </p:sp>
      <p:sp>
        <p:nvSpPr>
          <p:cNvPr id="3" name="Subtitle 2"/>
          <p:cNvSpPr>
            <a:spLocks noGrp="1"/>
          </p:cNvSpPr>
          <p:nvPr>
            <p:ph type="subTitle" idx="1"/>
          </p:nvPr>
        </p:nvSpPr>
        <p:spPr>
          <a:xfrm>
            <a:off x="228600" y="1066800"/>
            <a:ext cx="8915400" cy="4953000"/>
          </a:xfrm>
        </p:spPr>
        <p:txBody>
          <a:bodyPr/>
          <a:lstStyle/>
          <a:p>
            <a:r>
              <a:rPr lang="en-US" dirty="0" smtClean="0">
                <a:solidFill>
                  <a:schemeClr val="tx1"/>
                </a:solidFill>
                <a:latin typeface="Arial Narrow" pitchFamily="34" charset="0"/>
              </a:rPr>
              <a:t>How might it look?</a:t>
            </a:r>
          </a:p>
          <a:p>
            <a:pPr algn="l">
              <a:buFont typeface="Arial" pitchFamily="34" charset="0"/>
              <a:buChar char="•"/>
            </a:pPr>
            <a:r>
              <a:rPr lang="en-US" dirty="0" smtClean="0">
                <a:solidFill>
                  <a:schemeClr val="tx1"/>
                </a:solidFill>
                <a:latin typeface="Arial Narrow" pitchFamily="34" charset="0"/>
              </a:rPr>
              <a:t> </a:t>
            </a:r>
            <a:r>
              <a:rPr lang="en-US" sz="3000" dirty="0" smtClean="0">
                <a:solidFill>
                  <a:schemeClr val="tx1"/>
                </a:solidFill>
                <a:latin typeface="Arial Narrow" pitchFamily="34" charset="0"/>
              </a:rPr>
              <a:t>Mathematics Assessment Project</a:t>
            </a:r>
          </a:p>
          <a:p>
            <a:pPr lvl="1" algn="l"/>
            <a:r>
              <a:rPr lang="en-US" sz="2400" dirty="0" smtClean="0">
                <a:solidFill>
                  <a:schemeClr val="tx1"/>
                </a:solidFill>
                <a:latin typeface="Arial Narrow" pitchFamily="34" charset="0"/>
                <a:hlinkClick r:id="rId3"/>
              </a:rPr>
              <a:t>http://map.mathshell.org/materials/tests.php</a:t>
            </a:r>
            <a:endParaRPr lang="en-US" sz="2400" dirty="0" smtClean="0">
              <a:solidFill>
                <a:schemeClr val="tx1"/>
              </a:solidFill>
              <a:latin typeface="Arial Narrow" pitchFamily="34" charset="0"/>
            </a:endParaRPr>
          </a:p>
          <a:p>
            <a:pPr lvl="1" algn="l">
              <a:buFont typeface="Wingdings" pitchFamily="2" charset="2"/>
              <a:buChar char="Ø"/>
            </a:pPr>
            <a:r>
              <a:rPr lang="en-US" dirty="0" smtClean="0">
                <a:solidFill>
                  <a:schemeClr val="tx1"/>
                </a:solidFill>
                <a:latin typeface="Arial Narrow" pitchFamily="34" charset="0"/>
              </a:rPr>
              <a:t>The target audience for these example assessments are:</a:t>
            </a:r>
          </a:p>
          <a:p>
            <a:pPr marL="1371600" lvl="2" indent="-457200" algn="l">
              <a:buFont typeface="+mj-lt"/>
              <a:buAutoNum type="arabicPeriod"/>
            </a:pPr>
            <a:r>
              <a:rPr lang="en-US" dirty="0" smtClean="0">
                <a:solidFill>
                  <a:schemeClr val="tx1"/>
                </a:solidFill>
                <a:latin typeface="Arial Narrow" pitchFamily="34" charset="0"/>
              </a:rPr>
              <a:t>teachers who have already started to work on their student’s mathematical practice skills</a:t>
            </a:r>
          </a:p>
          <a:p>
            <a:pPr marL="1371600" lvl="2" indent="-457200" algn="l">
              <a:buFont typeface="+mj-lt"/>
              <a:buAutoNum type="arabicPeriod"/>
            </a:pPr>
            <a:r>
              <a:rPr lang="en-US" dirty="0" smtClean="0">
                <a:solidFill>
                  <a:schemeClr val="tx1"/>
                </a:solidFill>
                <a:latin typeface="Arial Narrow" pitchFamily="34" charset="0"/>
              </a:rPr>
              <a:t>designers of future CCSSM-aligned assessments</a:t>
            </a:r>
          </a:p>
          <a:p>
            <a:pPr algn="l">
              <a:buFont typeface="Arial" pitchFamily="34" charset="0"/>
              <a:buChar char="•"/>
            </a:pPr>
            <a:r>
              <a:rPr lang="en-US" dirty="0" smtClean="0">
                <a:solidFill>
                  <a:schemeClr val="tx1"/>
                </a:solidFill>
                <a:latin typeface="Arial Narrow" pitchFamily="34" charset="0"/>
              </a:rPr>
              <a:t> </a:t>
            </a:r>
            <a:r>
              <a:rPr lang="en-US" sz="3000" dirty="0" smtClean="0">
                <a:solidFill>
                  <a:schemeClr val="tx1"/>
                </a:solidFill>
                <a:latin typeface="Arial Narrow" pitchFamily="34" charset="0"/>
              </a:rPr>
              <a:t>Illustrative Mathematics - </a:t>
            </a:r>
            <a:r>
              <a:rPr lang="en-US" sz="2400" dirty="0" smtClean="0">
                <a:solidFill>
                  <a:schemeClr val="tx1"/>
                </a:solidFill>
                <a:latin typeface="Arial Narrow" pitchFamily="34" charset="0"/>
                <a:hlinkClick r:id="rId4"/>
              </a:rPr>
              <a:t>http://illustrativemathematics.org/</a:t>
            </a:r>
            <a:r>
              <a:rPr lang="en-US" sz="2400" dirty="0" smtClean="0">
                <a:solidFill>
                  <a:schemeClr val="tx1"/>
                </a:solidFill>
                <a:latin typeface="Arial Narrow" pitchFamily="34" charset="0"/>
              </a:rPr>
              <a:t> </a:t>
            </a:r>
          </a:p>
          <a:p>
            <a:pPr algn="l">
              <a:buFont typeface="Arial" pitchFamily="34" charset="0"/>
              <a:buChar char="•"/>
            </a:pPr>
            <a:r>
              <a:rPr lang="en-US" sz="3000" dirty="0" smtClean="0">
                <a:solidFill>
                  <a:schemeClr val="tx1"/>
                </a:solidFill>
                <a:latin typeface="Arial Narrow" pitchFamily="34" charset="0"/>
              </a:rPr>
              <a:t> Online Assessment System -</a:t>
            </a:r>
            <a:r>
              <a:rPr lang="en-US" sz="2800" dirty="0" smtClean="0">
                <a:solidFill>
                  <a:schemeClr val="tx1"/>
                </a:solidFill>
                <a:latin typeface="Arial Narrow" pitchFamily="34" charset="0"/>
              </a:rPr>
              <a:t> </a:t>
            </a:r>
            <a:r>
              <a:rPr lang="en-US" sz="2400" dirty="0" smtClean="0">
                <a:solidFill>
                  <a:schemeClr val="tx1"/>
                </a:solidFill>
                <a:latin typeface="Arial Narrow" pitchFamily="34" charset="0"/>
                <a:hlinkClick r:id="rId5"/>
              </a:rPr>
              <a:t>http://www.gadoe.org/Curriculum-Instruction-and-Assessment/Assessment/Pages/OAS.aspx</a:t>
            </a:r>
            <a:endParaRPr lang="en-US" sz="2400" dirty="0" smtClean="0">
              <a:solidFill>
                <a:schemeClr val="tx1"/>
              </a:solidFill>
              <a:latin typeface="Arial Narrow" pitchFamily="34" charset="0"/>
            </a:endParaRPr>
          </a:p>
          <a:p>
            <a:pPr algn="l">
              <a:buFont typeface="Arial" pitchFamily="34" charset="0"/>
              <a:buChar char="•"/>
            </a:pPr>
            <a:endParaRPr lang="en-US" sz="2400" dirty="0" smtClean="0">
              <a:solidFill>
                <a:schemeClr val="tx1"/>
              </a:solidFill>
              <a:latin typeface="Arial Narrow" pitchFamily="34" charset="0"/>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6"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533399"/>
          </a:xfrm>
        </p:spPr>
        <p:txBody>
          <a:bodyPr/>
          <a:lstStyle/>
          <a:p>
            <a:r>
              <a:rPr lang="en-US" dirty="0" smtClean="0">
                <a:latin typeface="Arial Narrow" pitchFamily="34" charset="0"/>
              </a:rPr>
              <a:t>Assessment</a:t>
            </a:r>
            <a:endParaRPr lang="en-US" dirty="0">
              <a:latin typeface="Arial Narrow" pitchFamily="34" charset="0"/>
            </a:endParaRPr>
          </a:p>
        </p:txBody>
      </p:sp>
      <p:sp>
        <p:nvSpPr>
          <p:cNvPr id="3" name="Subtitle 2"/>
          <p:cNvSpPr>
            <a:spLocks noGrp="1"/>
          </p:cNvSpPr>
          <p:nvPr>
            <p:ph type="subTitle" idx="1"/>
          </p:nvPr>
        </p:nvSpPr>
        <p:spPr>
          <a:xfrm>
            <a:off x="304800" y="1066800"/>
            <a:ext cx="8458200" cy="4572000"/>
          </a:xfrm>
        </p:spPr>
        <p:txBody>
          <a:bodyPr/>
          <a:lstStyle/>
          <a:p>
            <a:r>
              <a:rPr lang="en-US" dirty="0" smtClean="0">
                <a:solidFill>
                  <a:schemeClr val="tx1"/>
                </a:solidFill>
                <a:latin typeface="Arial Narrow" pitchFamily="34" charset="0"/>
              </a:rPr>
              <a:t>How might it look?</a:t>
            </a:r>
          </a:p>
          <a:p>
            <a:endParaRPr lang="en-US" sz="1000" dirty="0" smtClean="0">
              <a:solidFill>
                <a:schemeClr val="tx1"/>
              </a:solidFill>
              <a:latin typeface="Arial Narrow" pitchFamily="34" charset="0"/>
            </a:endParaRPr>
          </a:p>
          <a:p>
            <a:pPr algn="l"/>
            <a:endParaRPr lang="en-US"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2"/>
          <p:cNvPicPr>
            <a:picLocks noChangeAspect="1" noChangeArrowheads="1"/>
          </p:cNvPicPr>
          <p:nvPr/>
        </p:nvPicPr>
        <p:blipFill>
          <a:blip r:embed="rId4" cstate="print"/>
          <a:srcRect/>
          <a:stretch>
            <a:fillRect/>
          </a:stretch>
        </p:blipFill>
        <p:spPr bwMode="auto">
          <a:xfrm>
            <a:off x="1752600" y="1600200"/>
            <a:ext cx="6324600" cy="43114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533399"/>
          </a:xfrm>
        </p:spPr>
        <p:txBody>
          <a:bodyPr/>
          <a:lstStyle/>
          <a:p>
            <a:r>
              <a:rPr lang="en-US" dirty="0" smtClean="0">
                <a:latin typeface="Arial Narrow" pitchFamily="34" charset="0"/>
              </a:rPr>
              <a:t>Assessment</a:t>
            </a:r>
            <a:endParaRPr lang="en-US" dirty="0">
              <a:latin typeface="Arial Narrow" pitchFamily="34" charset="0"/>
            </a:endParaRPr>
          </a:p>
        </p:txBody>
      </p:sp>
      <p:sp>
        <p:nvSpPr>
          <p:cNvPr id="3" name="Subtitle 2"/>
          <p:cNvSpPr>
            <a:spLocks noGrp="1"/>
          </p:cNvSpPr>
          <p:nvPr>
            <p:ph type="subTitle" idx="1"/>
          </p:nvPr>
        </p:nvSpPr>
        <p:spPr>
          <a:xfrm>
            <a:off x="304800" y="1066800"/>
            <a:ext cx="8458200" cy="4572000"/>
          </a:xfrm>
        </p:spPr>
        <p:txBody>
          <a:bodyPr/>
          <a:lstStyle/>
          <a:p>
            <a:r>
              <a:rPr lang="en-US" dirty="0" smtClean="0">
                <a:solidFill>
                  <a:schemeClr val="tx1"/>
                </a:solidFill>
                <a:latin typeface="Arial Narrow" pitchFamily="34" charset="0"/>
              </a:rPr>
              <a:t>How might it look?</a:t>
            </a:r>
          </a:p>
          <a:p>
            <a:endParaRPr lang="en-US" sz="1000" dirty="0" smtClean="0">
              <a:solidFill>
                <a:schemeClr val="tx1"/>
              </a:solidFill>
              <a:latin typeface="Arial Narrow" pitchFamily="34" charset="0"/>
            </a:endParaRPr>
          </a:p>
          <a:p>
            <a:r>
              <a:rPr lang="en-US" dirty="0" smtClean="0">
                <a:solidFill>
                  <a:schemeClr val="tx1"/>
                </a:solidFill>
                <a:latin typeface="Arial Narrow" pitchFamily="34" charset="0"/>
              </a:rPr>
              <a:t>Try thinking about assessment in this way: </a:t>
            </a:r>
          </a:p>
          <a:p>
            <a:r>
              <a:rPr lang="en-US" dirty="0" smtClean="0">
                <a:solidFill>
                  <a:schemeClr val="tx1"/>
                </a:solidFill>
                <a:latin typeface="Arial Narrow" pitchFamily="34" charset="0"/>
              </a:rPr>
              <a:t>The chef preparing and tasting the soup in the kitchen is engaged in formative assessment. The person eating the soup in the restaurant is engaged in summative assessment. </a:t>
            </a:r>
          </a:p>
          <a:p>
            <a:r>
              <a:rPr lang="en-US" dirty="0" smtClean="0">
                <a:solidFill>
                  <a:schemeClr val="tx1"/>
                </a:solidFill>
                <a:latin typeface="Arial Narrow" pitchFamily="34" charset="0"/>
              </a:rPr>
              <a:t>You are the chef. Adjust constantly with the end in mind. </a:t>
            </a:r>
          </a:p>
          <a:p>
            <a:pPr algn="l"/>
            <a:endParaRPr lang="en-US" dirty="0" smtClean="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914399"/>
          </a:xfrm>
        </p:spPr>
        <p:txBody>
          <a:bodyPr/>
          <a:lstStyle/>
          <a:p>
            <a:r>
              <a:rPr lang="en-US" dirty="0" smtClean="0"/>
              <a:t>Welcome!</a:t>
            </a:r>
            <a:endParaRPr lang="en-US" dirty="0"/>
          </a:p>
        </p:txBody>
      </p:sp>
      <p:sp>
        <p:nvSpPr>
          <p:cNvPr id="3" name="Subtitle 2"/>
          <p:cNvSpPr>
            <a:spLocks noGrp="1"/>
          </p:cNvSpPr>
          <p:nvPr>
            <p:ph type="subTitle" idx="1"/>
          </p:nvPr>
        </p:nvSpPr>
        <p:spPr>
          <a:xfrm>
            <a:off x="381000" y="1600200"/>
            <a:ext cx="8382000" cy="4343400"/>
          </a:xfrm>
        </p:spPr>
        <p:txBody>
          <a:bodyPr/>
          <a:lstStyle/>
          <a:p>
            <a:pPr algn="l">
              <a:buFont typeface="Arial" pitchFamily="34" charset="0"/>
              <a:buChar char="•"/>
            </a:pPr>
            <a:r>
              <a:rPr lang="en-US" sz="2800" dirty="0" smtClean="0">
                <a:solidFill>
                  <a:schemeClr val="tx1"/>
                </a:solidFill>
              </a:rPr>
              <a:t> For today’s session have you: </a:t>
            </a:r>
          </a:p>
          <a:p>
            <a:pPr lvl="1" algn="l">
              <a:buFont typeface="Wingdings" pitchFamily="2" charset="2"/>
              <a:buChar char="Ø"/>
            </a:pPr>
            <a:r>
              <a:rPr lang="en-US" sz="2400" dirty="0" smtClean="0">
                <a:solidFill>
                  <a:schemeClr val="tx1"/>
                </a:solidFill>
              </a:rPr>
              <a:t> read the standards?</a:t>
            </a:r>
          </a:p>
          <a:p>
            <a:pPr lvl="1" algn="l">
              <a:buFont typeface="Wingdings" pitchFamily="2" charset="2"/>
              <a:buChar char="Ø"/>
            </a:pPr>
            <a:r>
              <a:rPr lang="en-US" sz="2400" dirty="0" smtClean="0">
                <a:solidFill>
                  <a:schemeClr val="tx1"/>
                </a:solidFill>
              </a:rPr>
              <a:t> read the unit/completed the tasks in the unit?</a:t>
            </a:r>
          </a:p>
          <a:p>
            <a:pPr lvl="1" algn="l">
              <a:buFont typeface="Wingdings" pitchFamily="2" charset="2"/>
              <a:buChar char="Ø"/>
            </a:pPr>
            <a:r>
              <a:rPr lang="en-US" sz="2400" dirty="0" smtClean="0">
                <a:solidFill>
                  <a:schemeClr val="tx1"/>
                </a:solidFill>
              </a:rPr>
              <a:t> downloaded and saved the documents from this session?</a:t>
            </a:r>
          </a:p>
          <a:p>
            <a:pPr algn="l">
              <a:buFont typeface="Arial" pitchFamily="34" charset="0"/>
              <a:buChar char="•"/>
            </a:pPr>
            <a:r>
              <a:rPr lang="en-US" dirty="0" smtClean="0">
                <a:solidFill>
                  <a:schemeClr val="tx1"/>
                </a:solidFill>
              </a:rPr>
              <a:t> </a:t>
            </a:r>
            <a:r>
              <a:rPr lang="en-US" sz="2800" dirty="0" smtClean="0">
                <a:solidFill>
                  <a:schemeClr val="tx1"/>
                </a:solidFill>
              </a:rPr>
              <a:t>Ask questions and share resources/ideas for the common good.</a:t>
            </a:r>
          </a:p>
          <a:p>
            <a:pPr algn="l"/>
            <a:endParaRPr lang="en-US" sz="2800" dirty="0" smtClean="0">
              <a:solidFill>
                <a:schemeClr val="tx1"/>
              </a:solidFill>
            </a:endParaRPr>
          </a:p>
          <a:p>
            <a:pPr algn="l"/>
            <a:endParaRPr lang="en-US" dirty="0" smtClean="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Narrow" pitchFamily="34" charset="0"/>
              </a:rPr>
              <a:t>Suggestions for getting started:</a:t>
            </a:r>
            <a:endParaRPr lang="en-US" dirty="0">
              <a:latin typeface="Arial Narrow" pitchFamily="34" charset="0"/>
            </a:endParaRPr>
          </a:p>
        </p:txBody>
      </p:sp>
      <p:sp>
        <p:nvSpPr>
          <p:cNvPr id="3" name="Content Placeholder 2"/>
          <p:cNvSpPr>
            <a:spLocks noGrp="1"/>
          </p:cNvSpPr>
          <p:nvPr>
            <p:ph idx="1"/>
          </p:nvPr>
        </p:nvSpPr>
        <p:spPr>
          <a:xfrm>
            <a:off x="457200" y="1295400"/>
            <a:ext cx="8229600" cy="4830763"/>
          </a:xfrm>
        </p:spPr>
        <p:txBody>
          <a:bodyPr/>
          <a:lstStyle/>
          <a:p>
            <a:r>
              <a:rPr lang="en-US" dirty="0" smtClean="0">
                <a:latin typeface="Arial Narrow" pitchFamily="34" charset="0"/>
              </a:rPr>
              <a:t>Read the unit and work through the tasks with your colleagues. What are the big mathematical ideas of the unit? </a:t>
            </a:r>
          </a:p>
          <a:p>
            <a:r>
              <a:rPr lang="en-US" dirty="0" smtClean="0">
                <a:latin typeface="Arial Narrow" pitchFamily="34" charset="0"/>
              </a:rPr>
              <a:t>Discuss the focus and coherence of the unit.  Discuss where students are going and where students will end up.</a:t>
            </a:r>
          </a:p>
          <a:p>
            <a:r>
              <a:rPr lang="en-US" dirty="0" smtClean="0">
                <a:latin typeface="Arial Narrow" pitchFamily="34" charset="0"/>
              </a:rPr>
              <a:t>What do you notice? What do you wonder? What do you need?</a:t>
            </a:r>
          </a:p>
          <a:p>
            <a:r>
              <a:rPr lang="en-US" dirty="0" smtClean="0">
                <a:latin typeface="Arial Narrow" pitchFamily="34" charset="0"/>
              </a:rPr>
              <a:t>Share your thoughts and questions on the wiki.</a:t>
            </a:r>
            <a:r>
              <a:rPr lang="en-US" dirty="0" smtClean="0"/>
              <a:t> </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List</a:t>
            </a:r>
            <a:endParaRPr lang="en-US" dirty="0"/>
          </a:p>
        </p:txBody>
      </p:sp>
      <p:sp>
        <p:nvSpPr>
          <p:cNvPr id="3" name="Content Placeholder 2"/>
          <p:cNvSpPr>
            <a:spLocks noGrp="1"/>
          </p:cNvSpPr>
          <p:nvPr>
            <p:ph idx="1"/>
          </p:nvPr>
        </p:nvSpPr>
        <p:spPr/>
        <p:txBody>
          <a:bodyPr/>
          <a:lstStyle/>
          <a:p>
            <a:pPr>
              <a:buNone/>
            </a:pPr>
            <a:r>
              <a:rPr lang="en-US" dirty="0" smtClean="0"/>
              <a:t>    The following list is provided as a sample of available resources and is for informational purposes only. It is your responsibility to investigate them to determine their value and appropriateness for your district. </a:t>
            </a:r>
            <a:r>
              <a:rPr lang="en-US" dirty="0" err="1" smtClean="0"/>
              <a:t>GaDOE</a:t>
            </a:r>
            <a:r>
              <a:rPr lang="en-US" dirty="0" smtClean="0"/>
              <a:t> does not endorse or recommend the purchase of or use of any particular resource. </a:t>
            </a:r>
            <a:endParaRPr lang="en-US" dirty="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latin typeface="Arial Narrow" pitchFamily="34" charset="0"/>
              </a:rPr>
              <a:t>What is a Wiki?</a:t>
            </a:r>
            <a:endParaRPr lang="en-US" dirty="0">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8" name="Picture 4"/>
          <p:cNvPicPr>
            <a:picLocks noGrp="1" noChangeAspect="1" noChangeArrowheads="1"/>
          </p:cNvPicPr>
          <p:nvPr>
            <p:ph idx="1"/>
          </p:nvPr>
        </p:nvPicPr>
        <p:blipFill>
          <a:blip r:embed="rId4" cstate="print"/>
          <a:srcRect/>
          <a:stretch>
            <a:fillRect/>
          </a:stretch>
        </p:blipFill>
        <p:spPr bwMode="auto">
          <a:xfrm>
            <a:off x="1295400" y="1006379"/>
            <a:ext cx="6377658" cy="49372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533399"/>
          </a:xfrm>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0" y="762000"/>
            <a:ext cx="9144000" cy="5410200"/>
          </a:xfrm>
        </p:spPr>
        <p:txBody>
          <a:bodyPr/>
          <a:lstStyle/>
          <a:p>
            <a:pPr algn="l">
              <a:buFont typeface="Arial" pitchFamily="34" charset="0"/>
              <a:buChar char="•"/>
            </a:pPr>
            <a:r>
              <a:rPr lang="en-US" sz="2400" dirty="0" smtClean="0">
                <a:solidFill>
                  <a:schemeClr val="tx1"/>
                </a:solidFill>
              </a:rPr>
              <a:t> </a:t>
            </a:r>
            <a:r>
              <a:rPr lang="en-US" sz="2400" dirty="0" smtClean="0">
                <a:solidFill>
                  <a:schemeClr val="tx1"/>
                </a:solidFill>
                <a:latin typeface="Arial Narrow" pitchFamily="34" charset="0"/>
              </a:rPr>
              <a:t>Common Core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SEDL videos - </a:t>
            </a:r>
            <a:r>
              <a:rPr lang="en-US" sz="2000" dirty="0" smtClean="0">
                <a:solidFill>
                  <a:schemeClr val="tx1"/>
                </a:solidFill>
                <a:latin typeface="Arial Narrow" pitchFamily="34" charset="0"/>
                <a:hlinkClick r:id="rId3"/>
              </a:rPr>
              <a:t>https://www.georgiastandards.org/Common-Core/Pages/Math.aspx</a:t>
            </a:r>
            <a:r>
              <a:rPr lang="en-US" sz="2000" dirty="0" smtClean="0">
                <a:solidFill>
                  <a:schemeClr val="tx1"/>
                </a:solidFill>
                <a:latin typeface="Arial Narrow" pitchFamily="34" charset="0"/>
              </a:rPr>
              <a:t> or </a:t>
            </a:r>
            <a:r>
              <a:rPr lang="en-US" sz="2000" dirty="0" smtClean="0">
                <a:solidFill>
                  <a:schemeClr val="tx1"/>
                </a:solidFill>
                <a:latin typeface="Arial Narrow" pitchFamily="34" charset="0"/>
                <a:hlinkClick r:id="rId4"/>
              </a:rPr>
              <a:t>http://secc.sedl.org/common_core_videos/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Illustrative Mathematics - </a:t>
            </a:r>
            <a:r>
              <a:rPr lang="en-US" sz="2000" dirty="0" smtClean="0">
                <a:solidFill>
                  <a:schemeClr val="tx1"/>
                </a:solidFill>
                <a:latin typeface="Arial Narrow" pitchFamily="34" charset="0"/>
                <a:hlinkClick r:id="rId5"/>
              </a:rPr>
              <a:t>http://www.illustrativemathematics.org/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Dana Center's CCSS Toolbox - </a:t>
            </a:r>
            <a:r>
              <a:rPr lang="en-US" sz="2000" dirty="0" smtClean="0">
                <a:solidFill>
                  <a:schemeClr val="tx1"/>
                </a:solidFill>
                <a:latin typeface="Arial Narrow" pitchFamily="34" charset="0"/>
                <a:hlinkClick r:id="rId6"/>
              </a:rPr>
              <a:t>http://www.ccsstoolbox.com/</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Arizona DOE - </a:t>
            </a:r>
            <a:r>
              <a:rPr lang="en-US" sz="2000" dirty="0" smtClean="0">
                <a:solidFill>
                  <a:schemeClr val="tx1"/>
                </a:solidFill>
                <a:latin typeface="Arial Narrow" pitchFamily="34" charset="0"/>
                <a:hlinkClick r:id="rId7"/>
              </a:rPr>
              <a:t>http://www.azed.gov/standards-practices/mathematics-standards/</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Ohio DOE - </a:t>
            </a:r>
            <a:r>
              <a:rPr lang="en-US" sz="2000" dirty="0" smtClean="0">
                <a:solidFill>
                  <a:schemeClr val="tx1"/>
                </a:solidFill>
                <a:latin typeface="Arial Narrow" pitchFamily="34" charset="0"/>
                <a:hlinkClick r:id="rId8"/>
              </a:rPr>
              <a:t>http://www.ode.state.oh.us/GD/Templates/Pages/ODE/ODEPrimary.aspx?page=2&amp;TopicRelationID=1704</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Common Core Standards - </a:t>
            </a:r>
            <a:r>
              <a:rPr lang="en-US" sz="2000" dirty="0" smtClean="0">
                <a:solidFill>
                  <a:schemeClr val="tx1"/>
                </a:solidFill>
                <a:latin typeface="Arial Narrow" pitchFamily="34" charset="0"/>
                <a:hlinkClick r:id="rId9"/>
              </a:rPr>
              <a:t>http://www.corestandards.org/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Tools for the Common Core Standards - </a:t>
            </a:r>
            <a:r>
              <a:rPr lang="en-US" sz="2000" dirty="0" smtClean="0">
                <a:solidFill>
                  <a:schemeClr val="tx1"/>
                </a:solidFill>
                <a:latin typeface="Arial Narrow" pitchFamily="34" charset="0"/>
                <a:hlinkClick r:id="rId10"/>
              </a:rPr>
              <a:t>http://commoncoretools.me/</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Phil </a:t>
            </a:r>
            <a:r>
              <a:rPr lang="en-US" sz="2000" dirty="0" err="1" smtClean="0">
                <a:solidFill>
                  <a:schemeClr val="tx1"/>
                </a:solidFill>
                <a:latin typeface="Arial Narrow" pitchFamily="34" charset="0"/>
              </a:rPr>
              <a:t>Daro</a:t>
            </a:r>
            <a:r>
              <a:rPr lang="en-US" sz="2000" dirty="0" smtClean="0">
                <a:solidFill>
                  <a:schemeClr val="tx1"/>
                </a:solidFill>
                <a:latin typeface="Arial Narrow" pitchFamily="34" charset="0"/>
              </a:rPr>
              <a:t> talks about the Common Core Mathematics Standards - </a:t>
            </a:r>
            <a:r>
              <a:rPr lang="en-US" sz="2000" dirty="0" smtClean="0">
                <a:solidFill>
                  <a:schemeClr val="tx1"/>
                </a:solidFill>
                <a:latin typeface="Arial Narrow" pitchFamily="34" charset="0"/>
                <a:hlinkClick r:id="rId11"/>
              </a:rPr>
              <a:t>http://serpmedia.org/daro-talks/index.html</a:t>
            </a:r>
            <a:endParaRPr lang="en-US" sz="20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Books</a:t>
            </a:r>
          </a:p>
          <a:p>
            <a:pPr lvl="1" algn="l">
              <a:buFont typeface="Wingdings" pitchFamily="2" charset="2"/>
              <a:buChar char="Ø"/>
            </a:pPr>
            <a:r>
              <a:rPr lang="en-US" sz="2000" dirty="0" smtClean="0">
                <a:solidFill>
                  <a:schemeClr val="tx1"/>
                </a:solidFill>
                <a:latin typeface="Arial Narrow" pitchFamily="34" charset="0"/>
              </a:rPr>
              <a:t>Van </a:t>
            </a:r>
            <a:r>
              <a:rPr lang="en-US" sz="2000" dirty="0" err="1" smtClean="0">
                <a:solidFill>
                  <a:schemeClr val="tx1"/>
                </a:solidFill>
                <a:latin typeface="Arial Narrow" pitchFamily="34" charset="0"/>
              </a:rPr>
              <a:t>DeWalle</a:t>
            </a:r>
            <a:r>
              <a:rPr lang="en-US" sz="2000" dirty="0" smtClean="0">
                <a:solidFill>
                  <a:schemeClr val="tx1"/>
                </a:solidFill>
                <a:latin typeface="Arial Narrow" pitchFamily="34" charset="0"/>
              </a:rPr>
              <a:t>  and </a:t>
            </a:r>
            <a:r>
              <a:rPr lang="en-US" sz="2000" dirty="0" err="1" smtClean="0">
                <a:solidFill>
                  <a:schemeClr val="tx1"/>
                </a:solidFill>
                <a:latin typeface="Arial Narrow" pitchFamily="34" charset="0"/>
              </a:rPr>
              <a:t>Lovin</a:t>
            </a:r>
            <a:r>
              <a:rPr lang="en-US" sz="2000" dirty="0" smtClean="0">
                <a:solidFill>
                  <a:schemeClr val="tx1"/>
                </a:solidFill>
                <a:latin typeface="Arial Narrow" pitchFamily="34" charset="0"/>
              </a:rPr>
              <a:t>, </a:t>
            </a:r>
            <a:r>
              <a:rPr lang="en-US" sz="2000" i="1" dirty="0" smtClean="0">
                <a:solidFill>
                  <a:schemeClr val="tx1"/>
                </a:solidFill>
                <a:latin typeface="Arial Narrow" pitchFamily="34" charset="0"/>
              </a:rPr>
              <a:t>Teaching Student-Centered Mathematics, 6-8</a:t>
            </a:r>
          </a:p>
          <a:p>
            <a:pPr algn="l">
              <a:buFont typeface="Arial" pitchFamily="34" charset="0"/>
              <a:buChar char="•"/>
            </a:pPr>
            <a:endParaRPr lang="en-US" sz="1400" dirty="0">
              <a:solidFill>
                <a:schemeClr val="tx1"/>
              </a:solidFill>
            </a:endParaRPr>
          </a:p>
        </p:txBody>
      </p:sp>
      <p:pic>
        <p:nvPicPr>
          <p:cNvPr id="5" name="Picture 2" descr="C:\Users\Janet Wyche\AppData\Local\Temp\notesCB2CD5\CCGPS_LogoAPPLE2.jpg"/>
          <p:cNvPicPr>
            <a:picLocks noChangeAspect="1" noChangeArrowheads="1"/>
          </p:cNvPicPr>
          <p:nvPr/>
        </p:nvPicPr>
        <p:blipFill>
          <a:blip r:embed="rId12"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lstStyle/>
          <a:p>
            <a:r>
              <a:rPr lang="en-US" dirty="0" smtClean="0">
                <a:latin typeface="Arial Narrow" pitchFamily="34" charset="0"/>
              </a:rPr>
              <a:t>Resources</a:t>
            </a:r>
            <a:endParaRPr lang="en-US" dirty="0">
              <a:latin typeface="Arial Narrow" pitchFamily="34" charset="0"/>
            </a:endParaRPr>
          </a:p>
        </p:txBody>
      </p:sp>
      <p:sp>
        <p:nvSpPr>
          <p:cNvPr id="3" name="Subtitle 2"/>
          <p:cNvSpPr>
            <a:spLocks noGrp="1"/>
          </p:cNvSpPr>
          <p:nvPr>
            <p:ph type="subTitle" idx="1"/>
          </p:nvPr>
        </p:nvSpPr>
        <p:spPr>
          <a:xfrm>
            <a:off x="457200" y="990600"/>
            <a:ext cx="8382000" cy="4648200"/>
          </a:xfrm>
        </p:spPr>
        <p:txBody>
          <a:bodyPr/>
          <a:lstStyle/>
          <a:p>
            <a:pPr algn="l">
              <a:buFont typeface="Arial" pitchFamily="34" charset="0"/>
              <a:buChar char="•"/>
            </a:pPr>
            <a:r>
              <a:rPr lang="en-US" sz="2400" dirty="0" smtClean="0">
                <a:solidFill>
                  <a:schemeClr val="tx1"/>
                </a:solidFill>
                <a:latin typeface="Arial Narrow" pitchFamily="34" charset="0"/>
              </a:rPr>
              <a:t> Professional Learning Resources</a:t>
            </a:r>
          </a:p>
          <a:p>
            <a:pPr lvl="1" algn="l">
              <a:buFont typeface="Wingdings" pitchFamily="2" charset="2"/>
              <a:buChar char="Ø"/>
            </a:pPr>
            <a:r>
              <a:rPr lang="en-US" sz="1600" dirty="0" smtClean="0">
                <a:solidFill>
                  <a:schemeClr val="tx1"/>
                </a:solidFill>
                <a:latin typeface="Arial Narrow" pitchFamily="34" charset="0"/>
              </a:rPr>
              <a:t> </a:t>
            </a:r>
            <a:r>
              <a:rPr lang="en-US" sz="2000" dirty="0" smtClean="0">
                <a:solidFill>
                  <a:schemeClr val="tx1"/>
                </a:solidFill>
                <a:latin typeface="Arial Narrow" pitchFamily="34" charset="0"/>
              </a:rPr>
              <a:t>Inside Mathematics- </a:t>
            </a:r>
            <a:r>
              <a:rPr lang="en-US" sz="2000" dirty="0" smtClean="0">
                <a:solidFill>
                  <a:schemeClr val="tx1"/>
                </a:solidFill>
                <a:latin typeface="Arial Narrow" pitchFamily="34" charset="0"/>
                <a:hlinkClick r:id="rId3"/>
              </a:rPr>
              <a:t>http://www.insidemathematics.org/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Annenberg Learner - </a:t>
            </a:r>
            <a:r>
              <a:rPr lang="en-US" sz="2000" dirty="0" smtClean="0">
                <a:solidFill>
                  <a:schemeClr val="tx1"/>
                </a:solidFill>
                <a:latin typeface="Arial Narrow" pitchFamily="34" charset="0"/>
                <a:hlinkClick r:id="rId4"/>
              </a:rPr>
              <a:t>http://www.learner.org/index.html</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a:t>
            </a:r>
            <a:r>
              <a:rPr lang="en-US" sz="2000" dirty="0" err="1" smtClean="0">
                <a:solidFill>
                  <a:schemeClr val="tx1"/>
                </a:solidFill>
                <a:latin typeface="Arial Narrow" pitchFamily="34" charset="0"/>
              </a:rPr>
              <a:t>Edutopia</a:t>
            </a:r>
            <a:r>
              <a:rPr lang="en-US" sz="2000" dirty="0" smtClean="0">
                <a:solidFill>
                  <a:schemeClr val="tx1"/>
                </a:solidFill>
                <a:latin typeface="Arial Narrow" pitchFamily="34" charset="0"/>
              </a:rPr>
              <a:t> – </a:t>
            </a:r>
            <a:r>
              <a:rPr lang="en-US" sz="2000" dirty="0" smtClean="0">
                <a:solidFill>
                  <a:schemeClr val="tx1"/>
                </a:solidFill>
                <a:latin typeface="Arial Narrow" pitchFamily="34" charset="0"/>
                <a:hlinkClick r:id="rId5"/>
              </a:rPr>
              <a:t>http://www.edutopia.org</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Teaching Channel - </a:t>
            </a:r>
            <a:r>
              <a:rPr lang="en-US" sz="2000" dirty="0" smtClean="0">
                <a:solidFill>
                  <a:schemeClr val="tx1"/>
                </a:solidFill>
                <a:latin typeface="Arial Narrow" pitchFamily="34" charset="0"/>
                <a:hlinkClick r:id="rId6"/>
              </a:rPr>
              <a:t>http://www.teachingchannel.org</a:t>
            </a:r>
            <a:endParaRPr lang="en-US" sz="2000" dirty="0" smtClean="0">
              <a:solidFill>
                <a:schemeClr val="tx1"/>
              </a:solidFill>
              <a:latin typeface="Arial Narrow" pitchFamily="34" charset="0"/>
            </a:endParaRPr>
          </a:p>
          <a:p>
            <a:pPr lvl="1" algn="l"/>
            <a:endParaRPr lang="en-US" sz="14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Assessment Resources </a:t>
            </a:r>
          </a:p>
          <a:p>
            <a:pPr lvl="1" algn="l">
              <a:buFont typeface="Wingdings" pitchFamily="2" charset="2"/>
              <a:buChar char="Ø"/>
            </a:pPr>
            <a:r>
              <a:rPr lang="en-US" sz="1600" dirty="0" smtClean="0">
                <a:solidFill>
                  <a:schemeClr val="tx1"/>
                </a:solidFill>
                <a:latin typeface="Arial Narrow" pitchFamily="34" charset="0"/>
              </a:rPr>
              <a:t> </a:t>
            </a:r>
            <a:r>
              <a:rPr lang="en-US" sz="1800" dirty="0" smtClean="0">
                <a:solidFill>
                  <a:schemeClr val="tx1"/>
                </a:solidFill>
                <a:latin typeface="Arial Narrow" pitchFamily="34" charset="0"/>
              </a:rPr>
              <a:t> </a:t>
            </a:r>
            <a:r>
              <a:rPr lang="en-US" sz="2000" dirty="0" smtClean="0">
                <a:solidFill>
                  <a:schemeClr val="tx1"/>
                </a:solidFill>
                <a:latin typeface="Arial Narrow" pitchFamily="34" charset="0"/>
              </a:rPr>
              <a:t>MAP - </a:t>
            </a:r>
            <a:r>
              <a:rPr lang="en-US" sz="2000" dirty="0" smtClean="0">
                <a:solidFill>
                  <a:schemeClr val="tx1"/>
                </a:solidFill>
                <a:latin typeface="Arial Narrow" pitchFamily="34" charset="0"/>
                <a:hlinkClick r:id="rId7"/>
              </a:rPr>
              <a:t>http://www.map.mathshell.org.uk/materials/index.php</a:t>
            </a:r>
            <a:endParaRPr lang="en-US" sz="2000" dirty="0" smtClean="0">
              <a:solidFill>
                <a:schemeClr val="tx1"/>
              </a:solidFill>
              <a:latin typeface="Arial Narrow" pitchFamily="34" charset="0"/>
            </a:endParaRPr>
          </a:p>
          <a:p>
            <a:pPr lvl="1" algn="l">
              <a:buFont typeface="Wingdings" pitchFamily="2" charset="2"/>
              <a:buChar char="Ø"/>
            </a:pPr>
            <a:r>
              <a:rPr lang="en-US" sz="2000" dirty="0" smtClean="0">
                <a:solidFill>
                  <a:schemeClr val="tx1"/>
                </a:solidFill>
                <a:latin typeface="Arial Narrow" pitchFamily="34" charset="0"/>
              </a:rPr>
              <a:t> PARCC - </a:t>
            </a:r>
            <a:r>
              <a:rPr lang="en-US" sz="2000" dirty="0" smtClean="0">
                <a:solidFill>
                  <a:schemeClr val="tx1"/>
                </a:solidFill>
                <a:latin typeface="Arial Narrow" pitchFamily="34" charset="0"/>
                <a:hlinkClick r:id="rId8"/>
              </a:rPr>
              <a:t>http://www.parcconline.org/parcc-states</a:t>
            </a:r>
            <a:endParaRPr lang="en-US" sz="2000" dirty="0" smtClean="0">
              <a:solidFill>
                <a:schemeClr val="tx1"/>
              </a:solidFill>
              <a:latin typeface="Arial Narrow" pitchFamily="34" charset="0"/>
            </a:endParaRPr>
          </a:p>
          <a:p>
            <a:pPr lvl="1" algn="l"/>
            <a:endParaRPr lang="en-US" sz="1400" dirty="0" smtClean="0">
              <a:solidFill>
                <a:schemeClr val="tx1"/>
              </a:solidFill>
              <a:latin typeface="Arial Narrow" pitchFamily="34" charset="0"/>
            </a:endParaRPr>
          </a:p>
          <a:p>
            <a:pPr algn="l">
              <a:buFont typeface="Arial" pitchFamily="34" charset="0"/>
              <a:buChar char="•"/>
            </a:pPr>
            <a:r>
              <a:rPr lang="en-US" sz="2400" dirty="0" smtClean="0">
                <a:solidFill>
                  <a:schemeClr val="tx1"/>
                </a:solidFill>
                <a:latin typeface="Arial Narrow" pitchFamily="34" charset="0"/>
              </a:rPr>
              <a:t> Start of School- Parents</a:t>
            </a:r>
          </a:p>
          <a:p>
            <a:pPr lvl="1" algn="l">
              <a:buFont typeface="Wingdings" pitchFamily="2" charset="2"/>
              <a:buChar char="Ø"/>
            </a:pPr>
            <a:r>
              <a:rPr lang="en-US" sz="2000" dirty="0" smtClean="0">
                <a:solidFill>
                  <a:schemeClr val="tx1"/>
                </a:solidFill>
                <a:latin typeface="Arial Narrow" pitchFamily="34" charset="0"/>
                <a:hlinkClick r:id="rId9"/>
              </a:rPr>
              <a:t>http://www.youtube.com/watch?v=Vvk4-evBS-8&amp;feature=plcp</a:t>
            </a:r>
            <a:endParaRPr lang="en-US" sz="2000" dirty="0" smtClean="0">
              <a:solidFill>
                <a:schemeClr val="tx1"/>
              </a:solidFill>
              <a:latin typeface="Arial Narrow" pitchFamily="34" charset="0"/>
            </a:endParaRPr>
          </a:p>
          <a:p>
            <a:pPr lvl="1" algn="l"/>
            <a:r>
              <a:rPr lang="en-US" sz="2000" dirty="0" smtClean="0">
                <a:solidFill>
                  <a:schemeClr val="tx1"/>
                </a:solidFill>
                <a:latin typeface="Arial Narrow" pitchFamily="34" charset="0"/>
              </a:rPr>
              <a:t>              (</a:t>
            </a:r>
            <a:r>
              <a:rPr lang="en-US" sz="2000" i="1" dirty="0" smtClean="0">
                <a:solidFill>
                  <a:schemeClr val="tx1"/>
                </a:solidFill>
                <a:latin typeface="Arial Narrow" pitchFamily="34" charset="0"/>
              </a:rPr>
              <a:t>how to support your school and teacher</a:t>
            </a:r>
            <a:r>
              <a:rPr lang="en-US" sz="2000" dirty="0" smtClean="0">
                <a:solidFill>
                  <a:schemeClr val="tx1"/>
                </a:solidFill>
                <a:latin typeface="Arial Narrow" pitchFamily="34" charset="0"/>
              </a:rPr>
              <a:t>)</a:t>
            </a:r>
          </a:p>
          <a:p>
            <a:pPr algn="l">
              <a:buFont typeface="Arial" pitchFamily="34" charset="0"/>
              <a:buChar char="•"/>
            </a:pPr>
            <a:endParaRPr lang="en-US" sz="1400" dirty="0" smtClean="0">
              <a:solidFill>
                <a:schemeClr val="tx1"/>
              </a:solidFill>
              <a:hlinkClick r:id="rId5"/>
            </a:endParaRPr>
          </a:p>
          <a:p>
            <a:pPr algn="l">
              <a:buFont typeface="Arial" pitchFamily="34" charset="0"/>
              <a:buChar char="•"/>
            </a:pPr>
            <a:endParaRPr lang="en-US" sz="1400"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10" cstate="print"/>
          <a:srcRect/>
          <a:stretch>
            <a:fillRect/>
          </a:stretch>
        </p:blipFill>
        <p:spPr bwMode="auto">
          <a:xfrm>
            <a:off x="7543800" y="1524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As you start your day tomorrow…</a:t>
            </a:r>
            <a:endParaRPr lang="en-US" dirty="0"/>
          </a:p>
        </p:txBody>
      </p:sp>
      <p:sp>
        <p:nvSpPr>
          <p:cNvPr id="3" name="Content Placeholder 2"/>
          <p:cNvSpPr>
            <a:spLocks noGrp="1"/>
          </p:cNvSpPr>
          <p:nvPr>
            <p:ph idx="1"/>
          </p:nvPr>
        </p:nvSpPr>
        <p:spPr>
          <a:xfrm>
            <a:off x="228600" y="1295400"/>
            <a:ext cx="8763000" cy="4830763"/>
          </a:xfrm>
        </p:spPr>
        <p:txBody>
          <a:bodyPr/>
          <a:lstStyle/>
          <a:p>
            <a:pPr algn="ctr">
              <a:buNone/>
            </a:pPr>
            <a:endParaRPr lang="en-US" sz="2400" dirty="0" smtClean="0"/>
          </a:p>
          <a:p>
            <a:pPr algn="ctr">
              <a:buNone/>
            </a:pPr>
            <a:endParaRPr lang="en-US" sz="2400" i="1" dirty="0" smtClean="0"/>
          </a:p>
          <a:p>
            <a:pPr>
              <a:buNone/>
            </a:pPr>
            <a:endParaRPr lang="en-US" sz="2400" i="1" dirty="0" smtClean="0"/>
          </a:p>
          <a:p>
            <a:pPr>
              <a:buNone/>
            </a:pPr>
            <a:endParaRPr lang="en-US" sz="2400" i="1" dirty="0" smtClean="0"/>
          </a:p>
          <a:p>
            <a:pPr>
              <a:buNone/>
            </a:pPr>
            <a:endParaRPr lang="en-US" sz="2400" i="1" dirty="0" smtClean="0"/>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5791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Content Placeholder 2"/>
          <p:cNvSpPr txBox="1">
            <a:spLocks/>
          </p:cNvSpPr>
          <p:nvPr/>
        </p:nvSpPr>
        <p:spPr bwMode="auto">
          <a:xfrm>
            <a:off x="228600" y="1143000"/>
            <a:ext cx="8763000" cy="498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 typeface="Arial"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think about the use of visual representations in the classroom.</a:t>
            </a: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ctr"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Dan Meyer  – </a:t>
            </a:r>
            <a:r>
              <a:rPr kumimoji="0" lang="en-US" sz="2800" b="0" i="0" u="none" strike="noStrike" kern="1200" cap="none" spc="0" normalizeH="0" baseline="0" noProof="0" dirty="0" smtClean="0">
                <a:ln>
                  <a:noFill/>
                </a:ln>
                <a:solidFill>
                  <a:schemeClr val="tx1"/>
                </a:solidFill>
                <a:effectLst/>
                <a:uLnTx/>
                <a:uFillTx/>
                <a:latin typeface="+mn-lt"/>
                <a:ea typeface="+mn-ea"/>
                <a:cs typeface="+mn-cs"/>
                <a:hlinkClick r:id="rId4"/>
              </a:rPr>
              <a:t>http://blog.mrmeyer.com/</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Timon</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Piccini</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800" b="0" i="0" u="none" strike="noStrike" kern="1200" cap="none" spc="0" normalizeH="0" baseline="0" noProof="0" dirty="0" smtClean="0">
                <a:ln>
                  <a:noFill/>
                </a:ln>
                <a:solidFill>
                  <a:schemeClr val="tx1"/>
                </a:solidFill>
                <a:effectLst/>
                <a:uLnTx/>
                <a:uFillTx/>
                <a:latin typeface="+mn-lt"/>
                <a:ea typeface="+mn-ea"/>
                <a:cs typeface="+mn-cs"/>
                <a:hlinkClick r:id="rId5"/>
              </a:rPr>
              <a:t>http://mrpiccmath.weebly.com/3-acts.html</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Dan Anderson – </a:t>
            </a:r>
            <a:r>
              <a:rPr kumimoji="0" lang="en-US" sz="2800" b="0" i="0" u="none" strike="noStrike" kern="1200" cap="none" spc="0" normalizeH="0" baseline="0" noProof="0" dirty="0" smtClean="0">
                <a:ln>
                  <a:noFill/>
                </a:ln>
                <a:solidFill>
                  <a:schemeClr val="tx1"/>
                </a:solidFill>
                <a:effectLst/>
                <a:uLnTx/>
                <a:uFillTx/>
                <a:latin typeface="+mn-lt"/>
                <a:ea typeface="+mn-ea"/>
                <a:cs typeface="+mn-cs"/>
                <a:hlinkClick r:id="rId6"/>
              </a:rPr>
              <a:t>http://blog.recursiveprocess.com/tag/wcydwt/</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base" latinLnBrk="0" hangingPunct="1">
              <a:lnSpc>
                <a:spcPct val="100000"/>
              </a:lnSpc>
              <a:spcBef>
                <a:spcPct val="20000"/>
              </a:spcBef>
              <a:spcAft>
                <a:spcPct val="0"/>
              </a:spcAft>
              <a:buClrTx/>
              <a:buSzTx/>
              <a:buFont typeface="Arial" charset="0"/>
              <a:buNone/>
              <a:tabLst/>
              <a:defRPr/>
            </a:pPr>
            <a:endParaRPr kumimoji="0" lang="en-US" sz="4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152400" y="304800"/>
            <a:ext cx="8763000" cy="2133600"/>
          </a:xfrm>
        </p:spPr>
        <p:txBody>
          <a:bodyPr/>
          <a:lstStyle/>
          <a:p>
            <a:r>
              <a:rPr lang="en-US" dirty="0" smtClean="0">
                <a:latin typeface="Arial Narrow" pitchFamily="34" charset="0"/>
              </a:rPr>
              <a:t>Thank You!</a:t>
            </a:r>
            <a:br>
              <a:rPr lang="en-US" dirty="0" smtClean="0">
                <a:latin typeface="Arial Narrow" pitchFamily="34" charset="0"/>
              </a:rPr>
            </a:br>
            <a:r>
              <a:rPr lang="en-US" sz="2000" dirty="0" smtClean="0">
                <a:latin typeface="Arial Narrow" pitchFamily="34" charset="0"/>
              </a:rPr>
              <a:t> </a:t>
            </a:r>
            <a:r>
              <a:rPr lang="en-US" sz="2000" b="0" dirty="0" smtClean="0">
                <a:latin typeface="Arial Narrow" pitchFamily="34" charset="0"/>
              </a:rPr>
              <a:t>Please visit </a:t>
            </a:r>
            <a:r>
              <a:rPr lang="en-US" sz="2000" b="0" dirty="0" smtClean="0">
                <a:latin typeface="Arial Narrow" pitchFamily="34" charset="0"/>
                <a:hlinkClick r:id="rId3"/>
              </a:rPr>
              <a:t>http://ccgpsmathematics9-10.wikispaces.com/</a:t>
            </a:r>
            <a:r>
              <a:rPr lang="en-US" sz="2000" b="0" dirty="0" smtClean="0">
                <a:latin typeface="Arial Narrow" pitchFamily="34" charset="0"/>
              </a:rPr>
              <a:t>  to share your feedback, ask questions, and share your ideas and resources!</a:t>
            </a:r>
            <a:br>
              <a:rPr lang="en-US" sz="2000" b="0" dirty="0" smtClean="0">
                <a:latin typeface="Arial Narrow" pitchFamily="34" charset="0"/>
              </a:rPr>
            </a:b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Please visit </a:t>
            </a:r>
            <a:r>
              <a:rPr lang="en-US" sz="2000" b="0" dirty="0" smtClean="0">
                <a:latin typeface="Arial Narrow" pitchFamily="34" charset="0"/>
                <a:hlinkClick r:id="rId4"/>
              </a:rPr>
              <a:t>https://www.georgiastandards.org/Common-Core/Pages/Math.aspx</a:t>
            </a:r>
            <a:r>
              <a:rPr lang="en-US" sz="2000" b="0" dirty="0" smtClean="0">
                <a:latin typeface="Arial Narrow" pitchFamily="34" charset="0"/>
              </a:rPr>
              <a:t/>
            </a:r>
            <a:br>
              <a:rPr lang="en-US" sz="2000" b="0" dirty="0" smtClean="0">
                <a:latin typeface="Arial Narrow" pitchFamily="34" charset="0"/>
              </a:rPr>
            </a:br>
            <a:r>
              <a:rPr lang="en-US" sz="2000" b="0" dirty="0" smtClean="0">
                <a:latin typeface="Arial Narrow" pitchFamily="34" charset="0"/>
              </a:rPr>
              <a:t>to join the 9-12 Mathematics email </a:t>
            </a:r>
            <a:r>
              <a:rPr lang="en-US" sz="2000" b="0" dirty="0" err="1" smtClean="0">
                <a:latin typeface="Arial Narrow" pitchFamily="34" charset="0"/>
              </a:rPr>
              <a:t>listserve</a:t>
            </a:r>
            <a:r>
              <a:rPr lang="en-US" sz="2000" b="0" dirty="0" smtClean="0">
                <a:latin typeface="Arial Narrow" pitchFamily="34" charset="0"/>
              </a:rPr>
              <a:t>.  </a:t>
            </a:r>
            <a:endParaRPr lang="en-US" b="0" dirty="0" smtClean="0">
              <a:latin typeface="Arial Narrow" pitchFamily="34" charset="0"/>
            </a:endParaRPr>
          </a:p>
        </p:txBody>
      </p:sp>
      <p:sp>
        <p:nvSpPr>
          <p:cNvPr id="46083" name="Content Placeholder 5"/>
          <p:cNvSpPr>
            <a:spLocks noGrp="1"/>
          </p:cNvSpPr>
          <p:nvPr>
            <p:ph sz="half" idx="1"/>
          </p:nvPr>
        </p:nvSpPr>
        <p:spPr>
          <a:xfrm>
            <a:off x="457200" y="2667000"/>
            <a:ext cx="4038600" cy="1752600"/>
          </a:xfrm>
        </p:spPr>
        <p:txBody>
          <a:bodyPr/>
          <a:lstStyle/>
          <a:p>
            <a:pPr algn="ctr">
              <a:buFont typeface="Arial" charset="0"/>
              <a:buNone/>
            </a:pPr>
            <a:r>
              <a:rPr lang="en-US" b="1" dirty="0" smtClean="0">
                <a:latin typeface="Arial Narrow" pitchFamily="34" charset="0"/>
              </a:rPr>
              <a:t>Brooke Kline</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5"/>
              </a:rPr>
              <a:t>bkline@doe.k12.ga.us</a:t>
            </a:r>
            <a:endParaRPr lang="en-US" dirty="0" smtClean="0">
              <a:latin typeface="Arial Narrow" pitchFamily="34" charset="0"/>
            </a:endParaRPr>
          </a:p>
          <a:p>
            <a:pPr algn="ctr">
              <a:buFont typeface="Arial" charset="0"/>
              <a:buNone/>
            </a:pPr>
            <a:endParaRPr lang="en-US" dirty="0" smtClean="0"/>
          </a:p>
          <a:p>
            <a:endParaRPr lang="en-US" dirty="0" smtClean="0"/>
          </a:p>
        </p:txBody>
      </p:sp>
      <p:sp>
        <p:nvSpPr>
          <p:cNvPr id="46084" name="Content Placeholder 6"/>
          <p:cNvSpPr>
            <a:spLocks noGrp="1"/>
          </p:cNvSpPr>
          <p:nvPr>
            <p:ph sz="half" idx="2"/>
          </p:nvPr>
        </p:nvSpPr>
        <p:spPr>
          <a:xfrm>
            <a:off x="4648200" y="2667000"/>
            <a:ext cx="4038600" cy="1828800"/>
          </a:xfrm>
        </p:spPr>
        <p:txBody>
          <a:bodyPr/>
          <a:lstStyle/>
          <a:p>
            <a:pPr algn="ctr">
              <a:buFont typeface="Arial" charset="0"/>
              <a:buNone/>
            </a:pPr>
            <a:r>
              <a:rPr lang="en-US" b="1" dirty="0" smtClean="0">
                <a:latin typeface="Arial Narrow" pitchFamily="34" charset="0"/>
              </a:rPr>
              <a:t>James Pratt</a:t>
            </a:r>
          </a:p>
          <a:p>
            <a:pPr algn="ctr">
              <a:buFont typeface="Arial" charset="0"/>
              <a:buNone/>
            </a:pPr>
            <a:r>
              <a:rPr lang="en-US" dirty="0" smtClean="0">
                <a:latin typeface="Arial Narrow" pitchFamily="34" charset="0"/>
              </a:rPr>
              <a:t>Program Specialist (6-12)</a:t>
            </a:r>
          </a:p>
          <a:p>
            <a:pPr algn="ctr">
              <a:buFont typeface="Arial" charset="0"/>
              <a:buNone/>
            </a:pPr>
            <a:r>
              <a:rPr lang="en-US" dirty="0" smtClean="0">
                <a:latin typeface="Arial Narrow" pitchFamily="34" charset="0"/>
                <a:hlinkClick r:id="rId6"/>
              </a:rPr>
              <a:t>jpratt@doe.k12.ga.us</a:t>
            </a:r>
            <a:endParaRPr lang="en-US" dirty="0" smtClean="0">
              <a:latin typeface="Arial Narrow" pitchFamily="34" charset="0"/>
            </a:endParaRPr>
          </a:p>
          <a:p>
            <a:pPr algn="ctr">
              <a:buFont typeface="Arial" charset="0"/>
              <a:buNone/>
            </a:pPr>
            <a:endParaRPr lang="en-US" dirty="0" smtClean="0"/>
          </a:p>
        </p:txBody>
      </p:sp>
      <p:sp>
        <p:nvSpPr>
          <p:cNvPr id="46085" name="TextBox 7"/>
          <p:cNvSpPr txBox="1">
            <a:spLocks noChangeArrowheads="1"/>
          </p:cNvSpPr>
          <p:nvPr/>
        </p:nvSpPr>
        <p:spPr bwMode="auto">
          <a:xfrm>
            <a:off x="533400" y="5105400"/>
            <a:ext cx="184731" cy="646331"/>
          </a:xfrm>
          <a:prstGeom prst="rect">
            <a:avLst/>
          </a:prstGeom>
          <a:noFill/>
          <a:ln w="9525">
            <a:noFill/>
            <a:miter lim="800000"/>
            <a:headEnd/>
            <a:tailEnd/>
          </a:ln>
        </p:spPr>
        <p:txBody>
          <a:bodyPr wrap="none">
            <a:spAutoFit/>
          </a:bodyPr>
          <a:lstStyle/>
          <a:p>
            <a:endParaRPr lang="en-US" dirty="0"/>
          </a:p>
          <a:p>
            <a:endParaRPr lang="en-US" dirty="0"/>
          </a:p>
        </p:txBody>
      </p:sp>
      <p:sp>
        <p:nvSpPr>
          <p:cNvPr id="6" name="TextBox 5"/>
          <p:cNvSpPr txBox="1"/>
          <p:nvPr/>
        </p:nvSpPr>
        <p:spPr>
          <a:xfrm>
            <a:off x="990600" y="4800600"/>
            <a:ext cx="7162800" cy="830997"/>
          </a:xfrm>
          <a:prstGeom prst="rect">
            <a:avLst/>
          </a:prstGeom>
          <a:noFill/>
        </p:spPr>
        <p:txBody>
          <a:bodyPr wrap="square" rtlCol="0">
            <a:spAutoFit/>
          </a:bodyPr>
          <a:lstStyle/>
          <a:p>
            <a:pPr algn="ctr"/>
            <a:r>
              <a:rPr lang="en-US" sz="2400" dirty="0" smtClean="0">
                <a:latin typeface="Arial Narrow" pitchFamily="34" charset="0"/>
              </a:rPr>
              <a:t>These materials are for nonprofit educational purposes only.  Any other use may constitute copyright infringement.</a:t>
            </a:r>
            <a:endParaRPr lang="en-US" sz="2400" dirty="0">
              <a:latin typeface="Arial Narrow" pitchFamily="34" charset="0"/>
            </a:endParaRPr>
          </a:p>
        </p:txBody>
      </p:sp>
      <p:pic>
        <p:nvPicPr>
          <p:cNvPr id="7" name="Picture 2" descr="C:\Users\Janet Wyche\AppData\Local\Temp\notesCB2CD5\CCGPS_LogoAPPLE2.jpg"/>
          <p:cNvPicPr>
            <a:picLocks noChangeAspect="1" noChangeArrowheads="1"/>
          </p:cNvPicPr>
          <p:nvPr/>
        </p:nvPicPr>
        <p:blipFill>
          <a:blip r:embed="rId7" cstate="print"/>
          <a:srcRect/>
          <a:stretch>
            <a:fillRect/>
          </a:stretch>
        </p:blipFill>
        <p:spPr bwMode="auto">
          <a:xfrm>
            <a:off x="7848600" y="57150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990600"/>
          </a:xfrm>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152400" y="1219200"/>
            <a:ext cx="8991600" cy="4724400"/>
          </a:xfrm>
        </p:spPr>
        <p:txBody>
          <a:bodyPr/>
          <a:lstStyle/>
          <a:p>
            <a:pPr algn="l">
              <a:buFont typeface="Arial" pitchFamily="34" charset="0"/>
              <a:buChar char="•"/>
            </a:pPr>
            <a:r>
              <a:rPr lang="en-US" sz="2400" dirty="0" smtClean="0">
                <a:solidFill>
                  <a:schemeClr val="tx1"/>
                </a:solidFill>
              </a:rPr>
              <a:t> </a:t>
            </a:r>
            <a:r>
              <a:rPr lang="en-US" sz="2600" dirty="0" smtClean="0">
                <a:solidFill>
                  <a:schemeClr val="tx1"/>
                </a:solidFill>
                <a:latin typeface="Arial Narrow" pitchFamily="34" charset="0"/>
              </a:rPr>
              <a:t>This webinar focuses on CCGPS content specific to Unit 2, Coordinate Algebra and Accelerated Coordinate Algebra/Analytic Geometry A. </a:t>
            </a:r>
          </a:p>
          <a:p>
            <a:pPr algn="l">
              <a:buFont typeface="Arial" pitchFamily="34" charset="0"/>
              <a:buChar char="•"/>
            </a:pPr>
            <a:r>
              <a:rPr lang="en-US" sz="2600" dirty="0" smtClean="0">
                <a:solidFill>
                  <a:schemeClr val="tx1"/>
                </a:solidFill>
                <a:latin typeface="Arial Narrow" pitchFamily="34" charset="0"/>
              </a:rPr>
              <a:t> For </a:t>
            </a:r>
            <a:r>
              <a:rPr lang="en-US" sz="2600" dirty="0" smtClean="0">
                <a:solidFill>
                  <a:schemeClr val="tx1"/>
                </a:solidFill>
                <a:latin typeface="Arial Narrow" pitchFamily="34" charset="0"/>
              </a:rPr>
              <a:t>information about CCGPS across a single grade span, please access the list of recorded GPB sessions on Georgiastandards.org.</a:t>
            </a:r>
          </a:p>
          <a:p>
            <a:pPr algn="l">
              <a:buFont typeface="Arial" pitchFamily="34" charset="0"/>
              <a:buChar char="•"/>
            </a:pPr>
            <a:r>
              <a:rPr lang="en-US" sz="2600" dirty="0" smtClean="0">
                <a:solidFill>
                  <a:schemeClr val="tx1"/>
                </a:solidFill>
                <a:latin typeface="Arial Narrow" pitchFamily="34" charset="0"/>
              </a:rPr>
              <a:t> For information on the Standards for Mathematical Practice, please access the list of recorded Blackboard sessions from Fall 2011 on GeorgiaStandards.org.</a:t>
            </a:r>
          </a:p>
          <a:p>
            <a:pPr algn="l">
              <a:buFont typeface="Arial" pitchFamily="34" charset="0"/>
              <a:buChar char="•"/>
            </a:pPr>
            <a:r>
              <a:rPr lang="en-US" sz="2600" dirty="0" smtClean="0">
                <a:solidFill>
                  <a:schemeClr val="tx1"/>
                </a:solidFill>
                <a:latin typeface="Arial Narrow" pitchFamily="34" charset="0"/>
              </a:rPr>
              <a:t> CCGPS is taught and assessed from 2012-2013 and beyond.  </a:t>
            </a:r>
          </a:p>
          <a:p>
            <a:pPr algn="l">
              <a:buFont typeface="Arial" pitchFamily="34" charset="0"/>
              <a:buChar char="•"/>
            </a:pPr>
            <a:r>
              <a:rPr lang="en-US" sz="2600" dirty="0" smtClean="0">
                <a:solidFill>
                  <a:schemeClr val="tx1"/>
                </a:solidFill>
                <a:latin typeface="Arial Narrow" pitchFamily="34" charset="0"/>
              </a:rPr>
              <a:t> A list of resources will be provided at the end of this webinar and these documents are posted in the 9-10 wiki. </a:t>
            </a:r>
          </a:p>
          <a:p>
            <a:r>
              <a:rPr lang="en-US" sz="2600" dirty="0" smtClean="0">
                <a:solidFill>
                  <a:schemeClr val="tx1"/>
                </a:solidFill>
                <a:latin typeface="Arial Narrow" pitchFamily="34" charset="0"/>
                <a:hlinkClick r:id="rId3"/>
              </a:rPr>
              <a:t>http://ccgpsmathematics9-10.wikispaces.com/</a:t>
            </a:r>
            <a:endParaRPr lang="en-US" sz="2600" dirty="0" smtClean="0">
              <a:solidFill>
                <a:schemeClr val="tx1"/>
              </a:solidFill>
              <a:latin typeface="Arial Narrow" pitchFamily="34" charset="0"/>
            </a:endParaRPr>
          </a:p>
          <a:p>
            <a:pPr algn="l">
              <a:buFont typeface="Arial" pitchFamily="34" charset="0"/>
              <a:buChar char="•"/>
            </a:pPr>
            <a:endParaRPr lang="en-US" dirty="0">
              <a:solidFill>
                <a:schemeClr val="tx1"/>
              </a:solidFill>
            </a:endParaRPr>
          </a:p>
        </p:txBody>
      </p:sp>
      <p:pic>
        <p:nvPicPr>
          <p:cNvPr id="4"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20000" y="55626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1"/>
            <a:ext cx="8686800" cy="990600"/>
          </a:xfrm>
        </p:spPr>
        <p:txBody>
          <a:bodyPr/>
          <a:lstStyle/>
          <a:p>
            <a:r>
              <a:rPr lang="en-US" sz="4000" dirty="0" smtClean="0">
                <a:latin typeface="Arial Narrow" pitchFamily="34" charset="0"/>
              </a:rPr>
              <a:t>Expectations and clearing up confusion</a:t>
            </a:r>
            <a:endParaRPr lang="en-US" sz="4000" dirty="0">
              <a:latin typeface="Arial Narrow" pitchFamily="34" charset="0"/>
            </a:endParaRPr>
          </a:p>
        </p:txBody>
      </p:sp>
      <p:sp>
        <p:nvSpPr>
          <p:cNvPr id="3" name="Subtitle 2"/>
          <p:cNvSpPr>
            <a:spLocks noGrp="1"/>
          </p:cNvSpPr>
          <p:nvPr>
            <p:ph type="subTitle" idx="1"/>
          </p:nvPr>
        </p:nvSpPr>
        <p:spPr>
          <a:xfrm>
            <a:off x="304800" y="1295400"/>
            <a:ext cx="8610600" cy="4648200"/>
          </a:xfrm>
        </p:spPr>
        <p:txBody>
          <a:bodyPr/>
          <a:lstStyle/>
          <a:p>
            <a:pPr algn="l">
              <a:buFont typeface="Arial" pitchFamily="34" charset="0"/>
              <a:buChar char="•"/>
            </a:pPr>
            <a:r>
              <a:rPr lang="en-US" sz="2800" dirty="0" smtClean="0">
                <a:solidFill>
                  <a:schemeClr val="tx1"/>
                </a:solidFill>
              </a:rPr>
              <a:t> </a:t>
            </a:r>
            <a:r>
              <a:rPr lang="en-US" sz="2800" dirty="0" smtClean="0">
                <a:solidFill>
                  <a:schemeClr val="tx1"/>
                </a:solidFill>
                <a:latin typeface="Arial Narrow" pitchFamily="34" charset="0"/>
              </a:rPr>
              <a:t>The intent of this webinar is to bring awareness to:</a:t>
            </a:r>
          </a:p>
          <a:p>
            <a:pPr lvl="1" algn="l">
              <a:buFont typeface="Wingdings" pitchFamily="2" charset="2"/>
              <a:buChar char="Ø"/>
            </a:pPr>
            <a:r>
              <a:rPr lang="en-US" dirty="0" smtClean="0">
                <a:solidFill>
                  <a:schemeClr val="tx1"/>
                </a:solidFill>
                <a:latin typeface="Arial Narrow" pitchFamily="34" charset="0"/>
              </a:rPr>
              <a:t> the types of tasks that are contained within the unit.</a:t>
            </a:r>
          </a:p>
          <a:p>
            <a:pPr lvl="1" algn="l">
              <a:buFont typeface="Wingdings" pitchFamily="2" charset="2"/>
              <a:buChar char="Ø"/>
            </a:pPr>
            <a:r>
              <a:rPr lang="en-US" dirty="0" smtClean="0">
                <a:solidFill>
                  <a:schemeClr val="tx1"/>
                </a:solidFill>
                <a:latin typeface="Arial Narrow" pitchFamily="34" charset="0"/>
              </a:rPr>
              <a:t> your conceptual understanding of the mathematics in this unit.</a:t>
            </a:r>
          </a:p>
          <a:p>
            <a:pPr lvl="1" algn="l">
              <a:buFont typeface="Wingdings" pitchFamily="2" charset="2"/>
              <a:buChar char="Ø"/>
            </a:pPr>
            <a:r>
              <a:rPr lang="en-US" dirty="0" smtClean="0">
                <a:solidFill>
                  <a:schemeClr val="tx1"/>
                </a:solidFill>
                <a:latin typeface="Arial Narrow" pitchFamily="34" charset="0"/>
              </a:rPr>
              <a:t> approaches to the tasks which provide deeper learning situations for your students.</a:t>
            </a:r>
          </a:p>
          <a:p>
            <a:endParaRPr lang="en-US" sz="2800" dirty="0" smtClean="0">
              <a:solidFill>
                <a:schemeClr val="tx1"/>
              </a:solidFill>
              <a:latin typeface="Arial Narrow" pitchFamily="34" charset="0"/>
            </a:endParaRPr>
          </a:p>
          <a:p>
            <a:r>
              <a:rPr lang="en-US" dirty="0" smtClean="0">
                <a:solidFill>
                  <a:schemeClr val="tx1"/>
                </a:solidFill>
                <a:latin typeface="Arial Narrow" pitchFamily="34" charset="0"/>
              </a:rPr>
              <a:t>We will not be working through each task during this webinar.</a:t>
            </a:r>
            <a:endParaRPr lang="en-US" dirty="0">
              <a:solidFill>
                <a:schemeClr val="tx1"/>
              </a:solidFill>
              <a:latin typeface="Arial Narrow" pitchFamily="34" charset="0"/>
            </a:endParaRP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696200" y="5410200"/>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a0576l.jpg"/>
          <p:cNvPicPr>
            <a:picLocks noGrp="1" noChangeAspect="1"/>
          </p:cNvPicPr>
          <p:nvPr>
            <p:ph idx="1"/>
          </p:nvPr>
        </p:nvPicPr>
        <p:blipFill>
          <a:blip r:embed="rId3" cstate="print"/>
          <a:stretch>
            <a:fillRect/>
          </a:stretch>
        </p:blipFill>
        <p:spPr>
          <a:xfrm>
            <a:off x="1447801" y="762000"/>
            <a:ext cx="6400800" cy="4800600"/>
          </a:xfrm>
          <a:ln w="76200">
            <a:solidFill>
              <a:schemeClr val="tx2"/>
            </a:solidFill>
          </a:ln>
        </p:spPr>
      </p:pic>
      <p:sp>
        <p:nvSpPr>
          <p:cNvPr id="5" name="Arc 4"/>
          <p:cNvSpPr/>
          <p:nvPr/>
        </p:nvSpPr>
        <p:spPr>
          <a:xfrm>
            <a:off x="3276600" y="2057400"/>
            <a:ext cx="304800" cy="38100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2" descr="C:\Users\Janet Wyche\AppData\Local\Temp\notesCB2CD5\CCGPS_LogoAPPLE2.jpg"/>
          <p:cNvPicPr>
            <a:picLocks noChangeAspect="1" noChangeArrowheads="1"/>
          </p:cNvPicPr>
          <p:nvPr/>
        </p:nvPicPr>
        <p:blipFill>
          <a:blip r:embed="rId4" cstate="print"/>
          <a:srcRect/>
          <a:stretch>
            <a:fillRect/>
          </a:stretch>
        </p:blipFill>
        <p:spPr bwMode="auto">
          <a:xfrm>
            <a:off x="7696200" y="57308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990599"/>
          </a:xfrm>
        </p:spPr>
        <p:txBody>
          <a:bodyPr/>
          <a:lstStyle/>
          <a:p>
            <a:r>
              <a:rPr lang="en-US" dirty="0" smtClean="0"/>
              <a:t>Activate your Brain </a:t>
            </a:r>
            <a:endParaRPr lang="en-US" dirty="0"/>
          </a:p>
        </p:txBody>
      </p:sp>
      <p:sp>
        <p:nvSpPr>
          <p:cNvPr id="3" name="Subtitle 2"/>
          <p:cNvSpPr>
            <a:spLocks noGrp="1"/>
          </p:cNvSpPr>
          <p:nvPr>
            <p:ph type="subTitle" idx="1"/>
          </p:nvPr>
        </p:nvSpPr>
        <p:spPr>
          <a:xfrm>
            <a:off x="685800" y="1219200"/>
            <a:ext cx="7620000" cy="4419600"/>
          </a:xfrm>
        </p:spPr>
        <p:txBody>
          <a:bodyPr/>
          <a:lstStyle/>
          <a:p>
            <a:pPr algn="l"/>
            <a:r>
              <a:rPr lang="en-US" dirty="0" smtClean="0">
                <a:solidFill>
                  <a:schemeClr val="tx1"/>
                </a:solidFill>
              </a:rPr>
              <a:t>Two cyclists start at the same corner and ride in opposite directions. One cyclist rides twice as fast as the other. In 3 hours, they are 81 miles apart. Find the rate of each cyclist.</a:t>
            </a:r>
          </a:p>
        </p:txBody>
      </p:sp>
      <p:pic>
        <p:nvPicPr>
          <p:cNvPr id="4" name="Picture 2" descr="C:\Users\Janet Wyche\AppData\Local\Temp\notesCB2CD5\CCGPS_LogoAPPLE2.jpg"/>
          <p:cNvPicPr>
            <a:picLocks noChangeAspect="1" noChangeArrowheads="1"/>
          </p:cNvPicPr>
          <p:nvPr/>
        </p:nvPicPr>
        <p:blipFill>
          <a:blip r:embed="rId3" cstate="print"/>
          <a:srcRect/>
          <a:stretch>
            <a:fillRect/>
          </a:stretch>
        </p:blipFill>
        <p:spPr bwMode="auto">
          <a:xfrm>
            <a:off x="7848600" y="168275"/>
            <a:ext cx="1066800" cy="898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098012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9.13.11 Mathematics Curriculum Supervisors Update Webinar</Template>
  <TotalTime>3164</TotalTime>
  <Words>2276</Words>
  <Application>Microsoft Office PowerPoint</Application>
  <PresentationFormat>On-screen Show (4:3)</PresentationFormat>
  <Paragraphs>504</Paragraphs>
  <Slides>56</Slides>
  <Notes>56</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~0980123</vt:lpstr>
      <vt:lpstr>CCGPS Mathematics Unit-by-Unit Grade Level Webinar  Coordinate Algebra &amp; Accelerated Coordinate Algebra/Analytic Geometry A  Unit 2: Reasoning with Equations and Inequalities August 2, 2012</vt:lpstr>
      <vt:lpstr>CCGPS Mathematics Unit-by-Unit Grade Level Webinar  Coordinate Algebra &amp; Accelerated Coordinate Algebra/Analytic Geometry A  Unit 2: Reasoning with Equations and Inequalities  August 2, 2012</vt:lpstr>
      <vt:lpstr>Welcome!</vt:lpstr>
      <vt:lpstr>Welcome!</vt:lpstr>
      <vt:lpstr>Welcome!</vt:lpstr>
      <vt:lpstr>Expectations and clearing up confusion</vt:lpstr>
      <vt:lpstr>Expectations and clearing up confusion</vt:lpstr>
      <vt:lpstr>Slide 8</vt:lpstr>
      <vt:lpstr>Activate your Brain </vt:lpstr>
      <vt:lpstr>Slide 10</vt:lpstr>
      <vt:lpstr>Slide 11</vt:lpstr>
      <vt:lpstr>Strategies to Improve Students’ Mathematical Problem Solving Skills</vt:lpstr>
      <vt:lpstr>Visual Representations</vt:lpstr>
      <vt:lpstr>Visual Representations</vt:lpstr>
      <vt:lpstr>Visual Representations</vt:lpstr>
      <vt:lpstr>Examples of visual representations and linear equations</vt:lpstr>
      <vt:lpstr>What’s the big idea?</vt:lpstr>
      <vt:lpstr>What’s the big idea?</vt:lpstr>
      <vt:lpstr>Slide 19</vt:lpstr>
      <vt:lpstr>What’s the big idea? Standards for Mathematical Practice</vt:lpstr>
      <vt:lpstr>Coherence and Focus – Unit 2</vt:lpstr>
      <vt:lpstr>Coherence and Focus – Unit 2</vt:lpstr>
      <vt:lpstr>Coherence and Focus – Unit 2</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Examples &amp; Explanations</vt:lpstr>
      <vt:lpstr>Assessment</vt:lpstr>
      <vt:lpstr>Assessment</vt:lpstr>
      <vt:lpstr>Assessment</vt:lpstr>
      <vt:lpstr>Suggestions for getting started:</vt:lpstr>
      <vt:lpstr>Resource List</vt:lpstr>
      <vt:lpstr>What is a Wiki?</vt:lpstr>
      <vt:lpstr>Resources</vt:lpstr>
      <vt:lpstr>Resources</vt:lpstr>
      <vt:lpstr>As you start your day tomorrow…</vt:lpstr>
      <vt:lpstr>Thank You!  Please visit http://ccgpsmathematics9-10.wikispaces.com/  to share your feedback, ask questions, and share your ideas and resources!  Please visit https://www.georgiastandards.org/Common-Core/Pages/Math.aspx to join the 9-12 Mathematics email listserve.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c:title>
  <dc:creator> </dc:creator>
  <cp:lastModifiedBy> </cp:lastModifiedBy>
  <cp:revision>330</cp:revision>
  <dcterms:created xsi:type="dcterms:W3CDTF">2012-04-02T19:02:51Z</dcterms:created>
  <dcterms:modified xsi:type="dcterms:W3CDTF">2012-07-30T17:24:51Z</dcterms:modified>
</cp:coreProperties>
</file>